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10287000" cx="18288000"/>
  <p:notesSz cx="6858000" cy="9144000"/>
  <p:embeddedFontLst>
    <p:embeddedFont>
      <p:font typeface="Open Sans"/>
      <p:bold r:id="rId16"/>
      <p:boldItalic r:id="rId1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:go="http://customooxmlschemas.google.com/" r:id="rId18" roundtripDataSignature="AMtx7mikRZdDGVgomQF5dFWHoDHW22QJr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OpenSans-boldItalic.fntdata"/><Relationship Id="rId16" Type="http://schemas.openxmlformats.org/officeDocument/2006/relationships/font" Target="fonts/OpenSans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18" Type="http://customschemas.google.com/relationships/presentationmetadata" Target="meta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1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1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4"/>
          <p:cNvSpPr txBox="1"/>
          <p:nvPr>
            <p:ph idx="1" type="body"/>
          </p:nvPr>
        </p:nvSpPr>
        <p:spPr>
          <a:xfrm rot="5400000">
            <a:off x="2309018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2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5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5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2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6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6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1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7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1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8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8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1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9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19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1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20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20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20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20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2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2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2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2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22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2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2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3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3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p23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2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s://github.com/MANOLOS-BR/doacao-orgaos/blob/master/livinOther.txt" TargetMode="External"/><Relationship Id="rId4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10.png"/><Relationship Id="rId6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2.png"/><Relationship Id="rId6" Type="http://schemas.openxmlformats.org/officeDocument/2006/relationships/image" Target="../media/image4.png"/><Relationship Id="rId7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github.com/MANOLOS-BR/doacao-orgaos/blob/master/livinOther.txt" TargetMode="External"/><Relationship Id="rId4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94978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 txBox="1"/>
          <p:nvPr/>
        </p:nvSpPr>
        <p:spPr>
          <a:xfrm>
            <a:off x="2681000" y="8147925"/>
            <a:ext cx="5026200" cy="6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600" u="none" cap="none" strike="noStrike">
                <a:solidFill>
                  <a:srgbClr val="EFF0F2"/>
                </a:solidFill>
                <a:latin typeface="Open Sans"/>
                <a:ea typeface="Open Sans"/>
                <a:cs typeface="Open Sans"/>
                <a:sym typeface="Open Sans"/>
              </a:rPr>
              <a:t>#D</a:t>
            </a:r>
            <a:r>
              <a:rPr b="1" lang="en-US" sz="3600">
                <a:solidFill>
                  <a:srgbClr val="EFF0F2"/>
                </a:solidFill>
                <a:latin typeface="Open Sans"/>
                <a:ea typeface="Open Sans"/>
                <a:cs typeface="Open Sans"/>
                <a:sym typeface="Open Sans"/>
              </a:rPr>
              <a:t>OEORGÃOS</a:t>
            </a:r>
            <a:endParaRPr/>
          </a:p>
        </p:txBody>
      </p:sp>
      <p:pic>
        <p:nvPicPr>
          <p:cNvPr id="85" name="Google Shape;85;p1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2975" y="3928300"/>
            <a:ext cx="8707953" cy="4020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1"/>
          <p:cNvSpPr txBox="1"/>
          <p:nvPr/>
        </p:nvSpPr>
        <p:spPr>
          <a:xfrm>
            <a:off x="1680880" y="1485900"/>
            <a:ext cx="11992305" cy="11398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8000" u="none" cap="none" strike="noStrike">
                <a:solidFill>
                  <a:srgbClr val="0D89FF"/>
                </a:solidFill>
                <a:latin typeface="Open Sans"/>
                <a:ea typeface="Open Sans"/>
                <a:cs typeface="Open Sans"/>
                <a:sym typeface="Open Sans"/>
              </a:rPr>
              <a:t>Nosso Time</a:t>
            </a:r>
            <a:endParaRPr/>
          </a:p>
        </p:txBody>
      </p:sp>
      <p:sp>
        <p:nvSpPr>
          <p:cNvPr id="206" name="Google Shape;206;p11"/>
          <p:cNvSpPr txBox="1"/>
          <p:nvPr/>
        </p:nvSpPr>
        <p:spPr>
          <a:xfrm>
            <a:off x="1524352" y="6470316"/>
            <a:ext cx="3370500" cy="4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502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861" u="none" cap="none" strike="noStrike">
                <a:solidFill>
                  <a:srgbClr val="222222"/>
                </a:solidFill>
                <a:latin typeface="Open Sans"/>
                <a:ea typeface="Open Sans"/>
                <a:cs typeface="Open Sans"/>
                <a:sym typeface="Open Sans"/>
              </a:rPr>
              <a:t>Bruno Lima</a:t>
            </a:r>
            <a:endParaRPr/>
          </a:p>
        </p:txBody>
      </p:sp>
      <p:sp>
        <p:nvSpPr>
          <p:cNvPr id="207" name="Google Shape;207;p11"/>
          <p:cNvSpPr txBox="1"/>
          <p:nvPr/>
        </p:nvSpPr>
        <p:spPr>
          <a:xfrm>
            <a:off x="5322734" y="6459089"/>
            <a:ext cx="3370500" cy="4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502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61">
                <a:solidFill>
                  <a:srgbClr val="222222"/>
                </a:solidFill>
                <a:latin typeface="Open Sans"/>
                <a:ea typeface="Open Sans"/>
                <a:cs typeface="Open Sans"/>
                <a:sym typeface="Open Sans"/>
              </a:rPr>
              <a:t>Helio Nascimento</a:t>
            </a:r>
            <a:endParaRPr/>
          </a:p>
        </p:txBody>
      </p:sp>
      <p:sp>
        <p:nvSpPr>
          <p:cNvPr id="208" name="Google Shape;208;p11"/>
          <p:cNvSpPr txBox="1"/>
          <p:nvPr/>
        </p:nvSpPr>
        <p:spPr>
          <a:xfrm>
            <a:off x="13231011" y="6470316"/>
            <a:ext cx="3370500" cy="4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2502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61">
                <a:solidFill>
                  <a:srgbClr val="222222"/>
                </a:solidFill>
                <a:latin typeface="Open Sans"/>
                <a:ea typeface="Open Sans"/>
                <a:cs typeface="Open Sans"/>
                <a:sym typeface="Open Sans"/>
              </a:rPr>
              <a:t>Ernandes Guedes</a:t>
            </a:r>
            <a:endParaRPr/>
          </a:p>
        </p:txBody>
      </p:sp>
      <p:sp>
        <p:nvSpPr>
          <p:cNvPr id="209" name="Google Shape;209;p11"/>
          <p:cNvSpPr/>
          <p:nvPr/>
        </p:nvSpPr>
        <p:spPr>
          <a:xfrm>
            <a:off x="13476514" y="2921865"/>
            <a:ext cx="2873375" cy="2873363"/>
          </a:xfrm>
          <a:custGeom>
            <a:rect b="b" l="l" r="r" t="t"/>
            <a:pathLst>
              <a:path extrusionOk="0" h="6349974" w="635000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11"/>
          <p:cNvSpPr txBox="1"/>
          <p:nvPr/>
        </p:nvSpPr>
        <p:spPr>
          <a:xfrm>
            <a:off x="9372640" y="6470316"/>
            <a:ext cx="3370409" cy="8948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502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61">
                <a:solidFill>
                  <a:srgbClr val="222222"/>
                </a:solidFill>
                <a:latin typeface="Open Sans"/>
                <a:ea typeface="Open Sans"/>
                <a:cs typeface="Open Sans"/>
                <a:sym typeface="Open Sans"/>
              </a:rPr>
              <a:t>Sidnei Rocha</a:t>
            </a:r>
            <a:endParaRPr/>
          </a:p>
        </p:txBody>
      </p:sp>
      <p:sp>
        <p:nvSpPr>
          <p:cNvPr id="211" name="Google Shape;211;p11"/>
          <p:cNvSpPr/>
          <p:nvPr/>
        </p:nvSpPr>
        <p:spPr>
          <a:xfrm>
            <a:off x="1769854" y="2921865"/>
            <a:ext cx="2873375" cy="2873363"/>
          </a:xfrm>
          <a:custGeom>
            <a:rect b="b" l="l" r="r" t="t"/>
            <a:pathLst>
              <a:path extrusionOk="0" h="6349974" w="635000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25020" l="0" r="0" t="-19607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2" name="Google Shape;212;p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71275" y="2921850"/>
            <a:ext cx="2873400" cy="28734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13" name="Google Shape;213;p1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656700" y="2921850"/>
            <a:ext cx="2802300" cy="28734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"/>
          <p:cNvSpPr txBox="1"/>
          <p:nvPr/>
        </p:nvSpPr>
        <p:spPr>
          <a:xfrm>
            <a:off x="1028700" y="1152525"/>
            <a:ext cx="9358956" cy="8187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199">
                <a:solidFill>
                  <a:srgbClr val="0D89FF"/>
                </a:solidFill>
                <a:latin typeface="Open Sans"/>
                <a:ea typeface="Open Sans"/>
                <a:cs typeface="Open Sans"/>
                <a:sym typeface="Open Sans"/>
              </a:rPr>
              <a:t>Desafios</a:t>
            </a:r>
            <a:r>
              <a:rPr b="1" lang="en-US" sz="6199">
                <a:solidFill>
                  <a:srgbClr val="0D89FF"/>
                </a:solidFill>
                <a:latin typeface="Open Sans"/>
                <a:ea typeface="Open Sans"/>
                <a:cs typeface="Open Sans"/>
                <a:sym typeface="Open Sans"/>
              </a:rPr>
              <a:t> existentes</a:t>
            </a:r>
            <a:endParaRPr/>
          </a:p>
        </p:txBody>
      </p:sp>
      <p:sp>
        <p:nvSpPr>
          <p:cNvPr id="91" name="Google Shape;91;p2"/>
          <p:cNvSpPr txBox="1"/>
          <p:nvPr/>
        </p:nvSpPr>
        <p:spPr>
          <a:xfrm>
            <a:off x="805175" y="3749625"/>
            <a:ext cx="2322600" cy="7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600">
                <a:solidFill>
                  <a:srgbClr val="0D89FF"/>
                </a:solidFill>
                <a:latin typeface="Open Sans"/>
                <a:ea typeface="Open Sans"/>
                <a:cs typeface="Open Sans"/>
                <a:sym typeface="Open Sans"/>
              </a:rPr>
              <a:t>37.818</a:t>
            </a:r>
            <a:endParaRPr/>
          </a:p>
        </p:txBody>
      </p:sp>
      <p:sp>
        <p:nvSpPr>
          <p:cNvPr id="92" name="Google Shape;92;p2"/>
          <p:cNvSpPr txBox="1"/>
          <p:nvPr/>
        </p:nvSpPr>
        <p:spPr>
          <a:xfrm>
            <a:off x="805175" y="4675000"/>
            <a:ext cx="3475200" cy="13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3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0D89FF"/>
                </a:solidFill>
                <a:latin typeface="Open Sans"/>
                <a:ea typeface="Open Sans"/>
                <a:cs typeface="Open Sans"/>
                <a:sym typeface="Open Sans"/>
              </a:rPr>
              <a:t>De pessoas ativas na fila de espera. </a:t>
            </a:r>
            <a:endParaRPr sz="2500"/>
          </a:p>
        </p:txBody>
      </p:sp>
      <p:grpSp>
        <p:nvGrpSpPr>
          <p:cNvPr id="93" name="Google Shape;93;p2"/>
          <p:cNvGrpSpPr/>
          <p:nvPr/>
        </p:nvGrpSpPr>
        <p:grpSpPr>
          <a:xfrm>
            <a:off x="13686650" y="3573838"/>
            <a:ext cx="4209525" cy="2957661"/>
            <a:chOff x="1357867" y="215900"/>
            <a:chExt cx="5612700" cy="3943548"/>
          </a:xfrm>
        </p:grpSpPr>
        <p:sp>
          <p:nvSpPr>
            <p:cNvPr id="94" name="Google Shape;94;p2"/>
            <p:cNvSpPr txBox="1"/>
            <p:nvPr/>
          </p:nvSpPr>
          <p:spPr>
            <a:xfrm>
              <a:off x="1357867" y="215900"/>
              <a:ext cx="5542500" cy="1165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5600">
                  <a:solidFill>
                    <a:srgbClr val="0D89FF"/>
                  </a:solidFill>
                  <a:latin typeface="Open Sans"/>
                  <a:ea typeface="Open Sans"/>
                  <a:cs typeface="Open Sans"/>
                  <a:sym typeface="Open Sans"/>
                </a:rPr>
                <a:t>42%</a:t>
              </a:r>
              <a:endParaRPr sz="5600"/>
            </a:p>
          </p:txBody>
        </p:sp>
        <p:sp>
          <p:nvSpPr>
            <p:cNvPr id="95" name="Google Shape;95;p2"/>
            <p:cNvSpPr txBox="1"/>
            <p:nvPr/>
          </p:nvSpPr>
          <p:spPr>
            <a:xfrm>
              <a:off x="1357867" y="1362548"/>
              <a:ext cx="5612700" cy="279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3997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500" u="none" cap="none" strike="noStrike">
                  <a:solidFill>
                    <a:srgbClr val="0D89FF"/>
                  </a:solidFill>
                  <a:latin typeface="Open Sans"/>
                  <a:ea typeface="Open Sans"/>
                  <a:cs typeface="Open Sans"/>
                  <a:sym typeface="Open Sans"/>
                </a:rPr>
                <a:t>Das </a:t>
              </a:r>
              <a:r>
                <a:rPr lang="en-US" sz="2500">
                  <a:solidFill>
                    <a:srgbClr val="0D89FF"/>
                  </a:solidFill>
                  <a:latin typeface="Open Sans"/>
                  <a:ea typeface="Open Sans"/>
                  <a:cs typeface="Open Sans"/>
                  <a:sym typeface="Open Sans"/>
                </a:rPr>
                <a:t>famílias</a:t>
              </a:r>
              <a:r>
                <a:rPr lang="en-US" sz="2500">
                  <a:solidFill>
                    <a:srgbClr val="0D89FF"/>
                  </a:solidFill>
                  <a:latin typeface="Open Sans"/>
                  <a:ea typeface="Open Sans"/>
                  <a:cs typeface="Open Sans"/>
                  <a:sym typeface="Open Sans"/>
                </a:rPr>
                <a:t> recusaram a doação de órgãos de seus parentes após morte encefálica comprovada.</a:t>
              </a:r>
              <a:endParaRPr sz="2500">
                <a:solidFill>
                  <a:srgbClr val="0D89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96" name="Google Shape;96;p2"/>
          <p:cNvSpPr/>
          <p:nvPr/>
        </p:nvSpPr>
        <p:spPr>
          <a:xfrm>
            <a:off x="853882" y="6592728"/>
            <a:ext cx="16274110" cy="854062"/>
          </a:xfrm>
          <a:custGeom>
            <a:rect b="b" l="l" r="r" t="t"/>
            <a:pathLst>
              <a:path extrusionOk="0" h="462280" w="8808720">
                <a:moveTo>
                  <a:pt x="8782050" y="294640"/>
                </a:moveTo>
                <a:lnTo>
                  <a:pt x="8775700" y="327660"/>
                </a:lnTo>
                <a:cubicBezTo>
                  <a:pt x="8766810" y="294640"/>
                  <a:pt x="8769350" y="311150"/>
                  <a:pt x="8766810" y="285750"/>
                </a:cubicBezTo>
                <a:cubicBezTo>
                  <a:pt x="8731250" y="280670"/>
                  <a:pt x="8727440" y="232410"/>
                  <a:pt x="8702040" y="212090"/>
                </a:cubicBezTo>
                <a:lnTo>
                  <a:pt x="8702040" y="215900"/>
                </a:lnTo>
                <a:cubicBezTo>
                  <a:pt x="8691880" y="236220"/>
                  <a:pt x="8680450" y="240030"/>
                  <a:pt x="8670290" y="236220"/>
                </a:cubicBezTo>
                <a:cubicBezTo>
                  <a:pt x="8670290" y="222250"/>
                  <a:pt x="8658860" y="219710"/>
                  <a:pt x="8670290" y="201930"/>
                </a:cubicBezTo>
                <a:cubicBezTo>
                  <a:pt x="8658860" y="194310"/>
                  <a:pt x="8648700" y="195580"/>
                  <a:pt x="8637270" y="198120"/>
                </a:cubicBezTo>
                <a:cubicBezTo>
                  <a:pt x="8634730" y="195580"/>
                  <a:pt x="8632190" y="198120"/>
                  <a:pt x="8629650" y="200660"/>
                </a:cubicBezTo>
                <a:cubicBezTo>
                  <a:pt x="8620760" y="204470"/>
                  <a:pt x="8611870" y="210820"/>
                  <a:pt x="8601710" y="214630"/>
                </a:cubicBezTo>
                <a:cubicBezTo>
                  <a:pt x="8591550" y="215900"/>
                  <a:pt x="8581390" y="218440"/>
                  <a:pt x="8571230" y="219710"/>
                </a:cubicBezTo>
                <a:cubicBezTo>
                  <a:pt x="8566150" y="218440"/>
                  <a:pt x="8562340" y="215900"/>
                  <a:pt x="8557260" y="210820"/>
                </a:cubicBezTo>
                <a:lnTo>
                  <a:pt x="8562340" y="191770"/>
                </a:lnTo>
                <a:cubicBezTo>
                  <a:pt x="8535670" y="179070"/>
                  <a:pt x="8555990" y="238760"/>
                  <a:pt x="8528050" y="213360"/>
                </a:cubicBezTo>
                <a:cubicBezTo>
                  <a:pt x="8517890" y="196850"/>
                  <a:pt x="8531860" y="189230"/>
                  <a:pt x="8526780" y="187960"/>
                </a:cubicBezTo>
                <a:cubicBezTo>
                  <a:pt x="8468360" y="194310"/>
                  <a:pt x="8408670" y="175260"/>
                  <a:pt x="8354060" y="219710"/>
                </a:cubicBezTo>
                <a:cubicBezTo>
                  <a:pt x="8341360" y="179070"/>
                  <a:pt x="8291830" y="217170"/>
                  <a:pt x="8271510" y="177800"/>
                </a:cubicBezTo>
                <a:cubicBezTo>
                  <a:pt x="8260080" y="189230"/>
                  <a:pt x="8248650" y="190500"/>
                  <a:pt x="8241030" y="200660"/>
                </a:cubicBezTo>
                <a:cubicBezTo>
                  <a:pt x="8233410" y="199390"/>
                  <a:pt x="8227060" y="198120"/>
                  <a:pt x="8221980" y="199390"/>
                </a:cubicBezTo>
                <a:cubicBezTo>
                  <a:pt x="8223250" y="194310"/>
                  <a:pt x="8224520" y="187960"/>
                  <a:pt x="8227060" y="190500"/>
                </a:cubicBezTo>
                <a:cubicBezTo>
                  <a:pt x="8185150" y="118110"/>
                  <a:pt x="8173720" y="255270"/>
                  <a:pt x="8134350" y="166370"/>
                </a:cubicBezTo>
                <a:cubicBezTo>
                  <a:pt x="8126730" y="223520"/>
                  <a:pt x="8067040" y="153670"/>
                  <a:pt x="8039100" y="205740"/>
                </a:cubicBezTo>
                <a:lnTo>
                  <a:pt x="8031480" y="205740"/>
                </a:lnTo>
                <a:cubicBezTo>
                  <a:pt x="8028940" y="196850"/>
                  <a:pt x="8028940" y="187960"/>
                  <a:pt x="8030210" y="179070"/>
                </a:cubicBezTo>
                <a:cubicBezTo>
                  <a:pt x="7956550" y="175260"/>
                  <a:pt x="7875270" y="151130"/>
                  <a:pt x="7811770" y="147320"/>
                </a:cubicBezTo>
                <a:cubicBezTo>
                  <a:pt x="7757160" y="199390"/>
                  <a:pt x="7682230" y="119380"/>
                  <a:pt x="7633970" y="193040"/>
                </a:cubicBezTo>
                <a:cubicBezTo>
                  <a:pt x="7626350" y="189230"/>
                  <a:pt x="7611110" y="182880"/>
                  <a:pt x="7597140" y="177800"/>
                </a:cubicBezTo>
                <a:cubicBezTo>
                  <a:pt x="7592060" y="175260"/>
                  <a:pt x="7586980" y="173990"/>
                  <a:pt x="7580630" y="171450"/>
                </a:cubicBezTo>
                <a:cubicBezTo>
                  <a:pt x="7548880" y="161290"/>
                  <a:pt x="7513320" y="154940"/>
                  <a:pt x="7480300" y="172720"/>
                </a:cubicBezTo>
                <a:lnTo>
                  <a:pt x="7485380" y="163830"/>
                </a:lnTo>
                <a:cubicBezTo>
                  <a:pt x="7425690" y="166370"/>
                  <a:pt x="7349490" y="168910"/>
                  <a:pt x="7307580" y="214630"/>
                </a:cubicBezTo>
                <a:cubicBezTo>
                  <a:pt x="7291070" y="142240"/>
                  <a:pt x="7265670" y="156210"/>
                  <a:pt x="7240270" y="133350"/>
                </a:cubicBezTo>
                <a:cubicBezTo>
                  <a:pt x="7199630" y="165100"/>
                  <a:pt x="7118350" y="153670"/>
                  <a:pt x="7056120" y="181610"/>
                </a:cubicBezTo>
                <a:cubicBezTo>
                  <a:pt x="7047230" y="148590"/>
                  <a:pt x="7005320" y="194310"/>
                  <a:pt x="7002780" y="146050"/>
                </a:cubicBezTo>
                <a:cubicBezTo>
                  <a:pt x="6828790" y="233680"/>
                  <a:pt x="6616700" y="195580"/>
                  <a:pt x="6435090" y="120650"/>
                </a:cubicBezTo>
                <a:lnTo>
                  <a:pt x="6437630" y="116840"/>
                </a:lnTo>
                <a:cubicBezTo>
                  <a:pt x="6421120" y="134620"/>
                  <a:pt x="6402070" y="166370"/>
                  <a:pt x="6384290" y="195580"/>
                </a:cubicBezTo>
                <a:cubicBezTo>
                  <a:pt x="6355080" y="193040"/>
                  <a:pt x="6325870" y="190500"/>
                  <a:pt x="6296660" y="186690"/>
                </a:cubicBezTo>
                <a:cubicBezTo>
                  <a:pt x="6286500" y="185420"/>
                  <a:pt x="6275070" y="184150"/>
                  <a:pt x="6264910" y="184150"/>
                </a:cubicBezTo>
                <a:cubicBezTo>
                  <a:pt x="6264910" y="181610"/>
                  <a:pt x="6266180" y="179070"/>
                  <a:pt x="6269990" y="173990"/>
                </a:cubicBezTo>
                <a:cubicBezTo>
                  <a:pt x="6238240" y="194310"/>
                  <a:pt x="6206490" y="134620"/>
                  <a:pt x="6168390" y="170180"/>
                </a:cubicBezTo>
                <a:lnTo>
                  <a:pt x="6167120" y="157480"/>
                </a:lnTo>
                <a:lnTo>
                  <a:pt x="6148070" y="171450"/>
                </a:lnTo>
                <a:lnTo>
                  <a:pt x="6142990" y="171450"/>
                </a:lnTo>
                <a:cubicBezTo>
                  <a:pt x="6144260" y="158750"/>
                  <a:pt x="6145530" y="143510"/>
                  <a:pt x="6153150" y="140970"/>
                </a:cubicBezTo>
                <a:cubicBezTo>
                  <a:pt x="6057900" y="133350"/>
                  <a:pt x="5961380" y="137160"/>
                  <a:pt x="5864860" y="143510"/>
                </a:cubicBezTo>
                <a:cubicBezTo>
                  <a:pt x="5736590" y="135890"/>
                  <a:pt x="5608320" y="139700"/>
                  <a:pt x="5473700" y="173990"/>
                </a:cubicBezTo>
                <a:cubicBezTo>
                  <a:pt x="5407660" y="176530"/>
                  <a:pt x="5341620" y="176530"/>
                  <a:pt x="5276850" y="172720"/>
                </a:cubicBezTo>
                <a:lnTo>
                  <a:pt x="5288280" y="157480"/>
                </a:lnTo>
                <a:lnTo>
                  <a:pt x="5256530" y="171450"/>
                </a:lnTo>
                <a:cubicBezTo>
                  <a:pt x="5248910" y="171450"/>
                  <a:pt x="5241290" y="170180"/>
                  <a:pt x="5233670" y="170180"/>
                </a:cubicBezTo>
                <a:cubicBezTo>
                  <a:pt x="5233670" y="168910"/>
                  <a:pt x="5234940" y="168910"/>
                  <a:pt x="5234940" y="167640"/>
                </a:cubicBezTo>
                <a:cubicBezTo>
                  <a:pt x="5162550" y="138430"/>
                  <a:pt x="5086350" y="181610"/>
                  <a:pt x="5015230" y="172720"/>
                </a:cubicBezTo>
                <a:cubicBezTo>
                  <a:pt x="5015230" y="165100"/>
                  <a:pt x="5026660" y="149860"/>
                  <a:pt x="5017770" y="140970"/>
                </a:cubicBezTo>
                <a:cubicBezTo>
                  <a:pt x="4964430" y="182880"/>
                  <a:pt x="4935220" y="82550"/>
                  <a:pt x="4906010" y="171450"/>
                </a:cubicBezTo>
                <a:cubicBezTo>
                  <a:pt x="4903470" y="167640"/>
                  <a:pt x="4902200" y="147320"/>
                  <a:pt x="4908550" y="139700"/>
                </a:cubicBezTo>
                <a:cubicBezTo>
                  <a:pt x="4761230" y="165100"/>
                  <a:pt x="4611370" y="160020"/>
                  <a:pt x="4464050" y="140970"/>
                </a:cubicBezTo>
                <a:cubicBezTo>
                  <a:pt x="4340860" y="217170"/>
                  <a:pt x="4208780" y="144780"/>
                  <a:pt x="4080510" y="199390"/>
                </a:cubicBezTo>
                <a:lnTo>
                  <a:pt x="4074160" y="199390"/>
                </a:lnTo>
                <a:lnTo>
                  <a:pt x="4075430" y="186690"/>
                </a:lnTo>
                <a:cubicBezTo>
                  <a:pt x="4055110" y="193040"/>
                  <a:pt x="4034790" y="198120"/>
                  <a:pt x="4013200" y="200660"/>
                </a:cubicBezTo>
                <a:cubicBezTo>
                  <a:pt x="3966210" y="201930"/>
                  <a:pt x="3919220" y="203200"/>
                  <a:pt x="3873500" y="204470"/>
                </a:cubicBezTo>
                <a:cubicBezTo>
                  <a:pt x="3843020" y="201930"/>
                  <a:pt x="3813810" y="199390"/>
                  <a:pt x="3783330" y="195580"/>
                </a:cubicBezTo>
                <a:lnTo>
                  <a:pt x="3783330" y="193040"/>
                </a:lnTo>
                <a:cubicBezTo>
                  <a:pt x="3779520" y="193040"/>
                  <a:pt x="3774440" y="194310"/>
                  <a:pt x="3770630" y="194310"/>
                </a:cubicBezTo>
                <a:cubicBezTo>
                  <a:pt x="3702050" y="185420"/>
                  <a:pt x="3632200" y="176530"/>
                  <a:pt x="3563620" y="180340"/>
                </a:cubicBezTo>
                <a:cubicBezTo>
                  <a:pt x="3540760" y="177800"/>
                  <a:pt x="3521710" y="177800"/>
                  <a:pt x="3502660" y="179070"/>
                </a:cubicBezTo>
                <a:cubicBezTo>
                  <a:pt x="3397250" y="162560"/>
                  <a:pt x="3291840" y="142240"/>
                  <a:pt x="3185160" y="152400"/>
                </a:cubicBezTo>
                <a:cubicBezTo>
                  <a:pt x="3125470" y="140970"/>
                  <a:pt x="3064510" y="142240"/>
                  <a:pt x="3002280" y="148590"/>
                </a:cubicBezTo>
                <a:lnTo>
                  <a:pt x="3003550" y="146050"/>
                </a:lnTo>
                <a:cubicBezTo>
                  <a:pt x="3003550" y="147320"/>
                  <a:pt x="3002280" y="147320"/>
                  <a:pt x="3002280" y="148590"/>
                </a:cubicBezTo>
                <a:cubicBezTo>
                  <a:pt x="2921000" y="157480"/>
                  <a:pt x="2838450" y="176530"/>
                  <a:pt x="2755900" y="185420"/>
                </a:cubicBezTo>
                <a:cubicBezTo>
                  <a:pt x="2724150" y="173990"/>
                  <a:pt x="2691130" y="168910"/>
                  <a:pt x="2651760" y="190500"/>
                </a:cubicBezTo>
                <a:lnTo>
                  <a:pt x="2659380" y="173990"/>
                </a:lnTo>
                <a:cubicBezTo>
                  <a:pt x="2642870" y="181610"/>
                  <a:pt x="2626360" y="186690"/>
                  <a:pt x="2609850" y="187960"/>
                </a:cubicBezTo>
                <a:cubicBezTo>
                  <a:pt x="2602230" y="186690"/>
                  <a:pt x="2594610" y="186690"/>
                  <a:pt x="2586990" y="185420"/>
                </a:cubicBezTo>
                <a:cubicBezTo>
                  <a:pt x="2583180" y="184150"/>
                  <a:pt x="2580640" y="182880"/>
                  <a:pt x="2576830" y="180340"/>
                </a:cubicBezTo>
                <a:cubicBezTo>
                  <a:pt x="2580640" y="177800"/>
                  <a:pt x="2579370" y="172720"/>
                  <a:pt x="2585720" y="168910"/>
                </a:cubicBezTo>
                <a:cubicBezTo>
                  <a:pt x="2500630" y="97790"/>
                  <a:pt x="2401570" y="171450"/>
                  <a:pt x="2310130" y="166370"/>
                </a:cubicBezTo>
                <a:lnTo>
                  <a:pt x="2321560" y="134620"/>
                </a:lnTo>
                <a:cubicBezTo>
                  <a:pt x="2275840" y="171450"/>
                  <a:pt x="2195830" y="133350"/>
                  <a:pt x="2137410" y="149860"/>
                </a:cubicBezTo>
                <a:lnTo>
                  <a:pt x="2141220" y="134620"/>
                </a:lnTo>
                <a:lnTo>
                  <a:pt x="2110740" y="154940"/>
                </a:lnTo>
                <a:lnTo>
                  <a:pt x="2110740" y="124460"/>
                </a:lnTo>
                <a:cubicBezTo>
                  <a:pt x="2077720" y="123190"/>
                  <a:pt x="2044700" y="127000"/>
                  <a:pt x="2012950" y="130810"/>
                </a:cubicBezTo>
                <a:cubicBezTo>
                  <a:pt x="1891030" y="95250"/>
                  <a:pt x="1769110" y="100330"/>
                  <a:pt x="1647190" y="121920"/>
                </a:cubicBezTo>
                <a:cubicBezTo>
                  <a:pt x="1579880" y="118110"/>
                  <a:pt x="1515110" y="121920"/>
                  <a:pt x="1450340" y="128270"/>
                </a:cubicBezTo>
                <a:cubicBezTo>
                  <a:pt x="1347470" y="138430"/>
                  <a:pt x="1244600" y="156210"/>
                  <a:pt x="1137920" y="165100"/>
                </a:cubicBezTo>
                <a:cubicBezTo>
                  <a:pt x="1140460" y="162560"/>
                  <a:pt x="1141730" y="153670"/>
                  <a:pt x="1145540" y="151130"/>
                </a:cubicBezTo>
                <a:cubicBezTo>
                  <a:pt x="1137920" y="158750"/>
                  <a:pt x="1130300" y="171450"/>
                  <a:pt x="1121410" y="173990"/>
                </a:cubicBezTo>
                <a:lnTo>
                  <a:pt x="1116330" y="173990"/>
                </a:lnTo>
                <a:cubicBezTo>
                  <a:pt x="1113790" y="167640"/>
                  <a:pt x="1120140" y="161290"/>
                  <a:pt x="1122680" y="158750"/>
                </a:cubicBezTo>
                <a:cubicBezTo>
                  <a:pt x="1084580" y="111760"/>
                  <a:pt x="1008380" y="184150"/>
                  <a:pt x="984250" y="148590"/>
                </a:cubicBezTo>
                <a:cubicBezTo>
                  <a:pt x="974090" y="152400"/>
                  <a:pt x="969010" y="168910"/>
                  <a:pt x="972820" y="182880"/>
                </a:cubicBezTo>
                <a:cubicBezTo>
                  <a:pt x="878840" y="186690"/>
                  <a:pt x="786130" y="181610"/>
                  <a:pt x="694690" y="143510"/>
                </a:cubicBezTo>
                <a:cubicBezTo>
                  <a:pt x="589280" y="196850"/>
                  <a:pt x="476250" y="68580"/>
                  <a:pt x="356870" y="81280"/>
                </a:cubicBezTo>
                <a:lnTo>
                  <a:pt x="360680" y="100330"/>
                </a:lnTo>
                <a:cubicBezTo>
                  <a:pt x="320040" y="40640"/>
                  <a:pt x="264160" y="180340"/>
                  <a:pt x="240030" y="91440"/>
                </a:cubicBezTo>
                <a:lnTo>
                  <a:pt x="245110" y="87630"/>
                </a:lnTo>
                <a:cubicBezTo>
                  <a:pt x="223520" y="43180"/>
                  <a:pt x="190500" y="191770"/>
                  <a:pt x="177800" y="138430"/>
                </a:cubicBezTo>
                <a:lnTo>
                  <a:pt x="173990" y="160020"/>
                </a:lnTo>
                <a:cubicBezTo>
                  <a:pt x="146050" y="165100"/>
                  <a:pt x="171450" y="134620"/>
                  <a:pt x="151130" y="125730"/>
                </a:cubicBezTo>
                <a:cubicBezTo>
                  <a:pt x="143510" y="128270"/>
                  <a:pt x="147320" y="165100"/>
                  <a:pt x="130810" y="152400"/>
                </a:cubicBezTo>
                <a:cubicBezTo>
                  <a:pt x="129540" y="63500"/>
                  <a:pt x="63500" y="170180"/>
                  <a:pt x="63500" y="69850"/>
                </a:cubicBezTo>
                <a:cubicBezTo>
                  <a:pt x="78740" y="69850"/>
                  <a:pt x="41910" y="30480"/>
                  <a:pt x="76200" y="10160"/>
                </a:cubicBezTo>
                <a:cubicBezTo>
                  <a:pt x="66040" y="0"/>
                  <a:pt x="21590" y="3810"/>
                  <a:pt x="24130" y="45720"/>
                </a:cubicBezTo>
                <a:cubicBezTo>
                  <a:pt x="19050" y="91440"/>
                  <a:pt x="0" y="129540"/>
                  <a:pt x="26670" y="165100"/>
                </a:cubicBezTo>
                <a:lnTo>
                  <a:pt x="33020" y="132080"/>
                </a:lnTo>
                <a:cubicBezTo>
                  <a:pt x="41910" y="165100"/>
                  <a:pt x="39370" y="148590"/>
                  <a:pt x="41910" y="173990"/>
                </a:cubicBezTo>
                <a:cubicBezTo>
                  <a:pt x="77470" y="179070"/>
                  <a:pt x="81280" y="227330"/>
                  <a:pt x="106680" y="247650"/>
                </a:cubicBezTo>
                <a:lnTo>
                  <a:pt x="106680" y="243840"/>
                </a:lnTo>
                <a:cubicBezTo>
                  <a:pt x="116840" y="223520"/>
                  <a:pt x="128270" y="219710"/>
                  <a:pt x="138430" y="223520"/>
                </a:cubicBezTo>
                <a:cubicBezTo>
                  <a:pt x="138430" y="237490"/>
                  <a:pt x="149860" y="241300"/>
                  <a:pt x="138430" y="257810"/>
                </a:cubicBezTo>
                <a:cubicBezTo>
                  <a:pt x="149860" y="265430"/>
                  <a:pt x="160020" y="264160"/>
                  <a:pt x="171450" y="261620"/>
                </a:cubicBezTo>
                <a:cubicBezTo>
                  <a:pt x="173990" y="264160"/>
                  <a:pt x="176530" y="261620"/>
                  <a:pt x="179070" y="259080"/>
                </a:cubicBezTo>
                <a:cubicBezTo>
                  <a:pt x="187960" y="255270"/>
                  <a:pt x="196850" y="248920"/>
                  <a:pt x="207010" y="245110"/>
                </a:cubicBezTo>
                <a:cubicBezTo>
                  <a:pt x="217170" y="243840"/>
                  <a:pt x="227330" y="241300"/>
                  <a:pt x="237490" y="240030"/>
                </a:cubicBezTo>
                <a:cubicBezTo>
                  <a:pt x="242570" y="241300"/>
                  <a:pt x="246380" y="243840"/>
                  <a:pt x="251460" y="248920"/>
                </a:cubicBezTo>
                <a:lnTo>
                  <a:pt x="246380" y="267970"/>
                </a:lnTo>
                <a:cubicBezTo>
                  <a:pt x="273050" y="280670"/>
                  <a:pt x="252730" y="220980"/>
                  <a:pt x="280670" y="246380"/>
                </a:cubicBezTo>
                <a:cubicBezTo>
                  <a:pt x="290830" y="262890"/>
                  <a:pt x="276860" y="270510"/>
                  <a:pt x="281940" y="271780"/>
                </a:cubicBezTo>
                <a:cubicBezTo>
                  <a:pt x="340360" y="265430"/>
                  <a:pt x="400050" y="284480"/>
                  <a:pt x="454660" y="240030"/>
                </a:cubicBezTo>
                <a:cubicBezTo>
                  <a:pt x="467360" y="280670"/>
                  <a:pt x="516890" y="242570"/>
                  <a:pt x="537210" y="281940"/>
                </a:cubicBezTo>
                <a:cubicBezTo>
                  <a:pt x="548640" y="270510"/>
                  <a:pt x="560070" y="269240"/>
                  <a:pt x="567690" y="259080"/>
                </a:cubicBezTo>
                <a:cubicBezTo>
                  <a:pt x="575310" y="260350"/>
                  <a:pt x="581660" y="261620"/>
                  <a:pt x="586740" y="260350"/>
                </a:cubicBezTo>
                <a:cubicBezTo>
                  <a:pt x="585470" y="265430"/>
                  <a:pt x="584200" y="271780"/>
                  <a:pt x="581660" y="269240"/>
                </a:cubicBezTo>
                <a:cubicBezTo>
                  <a:pt x="623570" y="341630"/>
                  <a:pt x="635000" y="204470"/>
                  <a:pt x="674370" y="293370"/>
                </a:cubicBezTo>
                <a:cubicBezTo>
                  <a:pt x="681990" y="236220"/>
                  <a:pt x="741680" y="306070"/>
                  <a:pt x="769620" y="254000"/>
                </a:cubicBezTo>
                <a:lnTo>
                  <a:pt x="777240" y="254000"/>
                </a:lnTo>
                <a:cubicBezTo>
                  <a:pt x="779780" y="262890"/>
                  <a:pt x="779780" y="271780"/>
                  <a:pt x="778510" y="280670"/>
                </a:cubicBezTo>
                <a:cubicBezTo>
                  <a:pt x="852170" y="284480"/>
                  <a:pt x="933450" y="308610"/>
                  <a:pt x="996950" y="312420"/>
                </a:cubicBezTo>
                <a:cubicBezTo>
                  <a:pt x="1051560" y="260350"/>
                  <a:pt x="1126490" y="340360"/>
                  <a:pt x="1174750" y="266700"/>
                </a:cubicBezTo>
                <a:cubicBezTo>
                  <a:pt x="1212850" y="283210"/>
                  <a:pt x="1273810" y="316230"/>
                  <a:pt x="1327150" y="288290"/>
                </a:cubicBezTo>
                <a:lnTo>
                  <a:pt x="1322070" y="297180"/>
                </a:lnTo>
                <a:cubicBezTo>
                  <a:pt x="1363980" y="295910"/>
                  <a:pt x="1412240" y="293370"/>
                  <a:pt x="1452880" y="278130"/>
                </a:cubicBezTo>
                <a:cubicBezTo>
                  <a:pt x="1470660" y="270510"/>
                  <a:pt x="1487170" y="261620"/>
                  <a:pt x="1501140" y="246380"/>
                </a:cubicBezTo>
                <a:cubicBezTo>
                  <a:pt x="1516380" y="318770"/>
                  <a:pt x="1543050" y="304800"/>
                  <a:pt x="1568450" y="327660"/>
                </a:cubicBezTo>
                <a:cubicBezTo>
                  <a:pt x="1609090" y="295910"/>
                  <a:pt x="1690370" y="307340"/>
                  <a:pt x="1752600" y="279400"/>
                </a:cubicBezTo>
                <a:cubicBezTo>
                  <a:pt x="1761490" y="312420"/>
                  <a:pt x="1803400" y="266700"/>
                  <a:pt x="1805940" y="314960"/>
                </a:cubicBezTo>
                <a:cubicBezTo>
                  <a:pt x="1979930" y="227330"/>
                  <a:pt x="2192020" y="265430"/>
                  <a:pt x="2373630" y="340360"/>
                </a:cubicBezTo>
                <a:lnTo>
                  <a:pt x="2371090" y="344170"/>
                </a:lnTo>
                <a:cubicBezTo>
                  <a:pt x="2387600" y="326390"/>
                  <a:pt x="2406650" y="294640"/>
                  <a:pt x="2424430" y="265430"/>
                </a:cubicBezTo>
                <a:cubicBezTo>
                  <a:pt x="2453640" y="267970"/>
                  <a:pt x="2482850" y="270510"/>
                  <a:pt x="2512060" y="274320"/>
                </a:cubicBezTo>
                <a:cubicBezTo>
                  <a:pt x="2522220" y="275590"/>
                  <a:pt x="2533650" y="276860"/>
                  <a:pt x="2543810" y="276860"/>
                </a:cubicBezTo>
                <a:cubicBezTo>
                  <a:pt x="2543810" y="279400"/>
                  <a:pt x="2542540" y="281940"/>
                  <a:pt x="2538730" y="287020"/>
                </a:cubicBezTo>
                <a:cubicBezTo>
                  <a:pt x="2570480" y="266700"/>
                  <a:pt x="2602230" y="327660"/>
                  <a:pt x="2640330" y="290830"/>
                </a:cubicBezTo>
                <a:lnTo>
                  <a:pt x="2641600" y="303530"/>
                </a:lnTo>
                <a:lnTo>
                  <a:pt x="2660650" y="289560"/>
                </a:lnTo>
                <a:lnTo>
                  <a:pt x="2665730" y="289560"/>
                </a:lnTo>
                <a:cubicBezTo>
                  <a:pt x="2664460" y="302260"/>
                  <a:pt x="2663190" y="317500"/>
                  <a:pt x="2655570" y="320040"/>
                </a:cubicBezTo>
                <a:cubicBezTo>
                  <a:pt x="2750820" y="327660"/>
                  <a:pt x="2846070" y="323850"/>
                  <a:pt x="2943860" y="317500"/>
                </a:cubicBezTo>
                <a:cubicBezTo>
                  <a:pt x="3072130" y="325120"/>
                  <a:pt x="3200400" y="321310"/>
                  <a:pt x="3335020" y="287020"/>
                </a:cubicBezTo>
                <a:cubicBezTo>
                  <a:pt x="3401060" y="284480"/>
                  <a:pt x="3467100" y="284480"/>
                  <a:pt x="3531870" y="288290"/>
                </a:cubicBezTo>
                <a:lnTo>
                  <a:pt x="3520440" y="303530"/>
                </a:lnTo>
                <a:lnTo>
                  <a:pt x="3552190" y="289560"/>
                </a:lnTo>
                <a:cubicBezTo>
                  <a:pt x="3559810" y="289560"/>
                  <a:pt x="3567430" y="290830"/>
                  <a:pt x="3575050" y="290830"/>
                </a:cubicBezTo>
                <a:cubicBezTo>
                  <a:pt x="3575050" y="292100"/>
                  <a:pt x="3573780" y="292100"/>
                  <a:pt x="3573780" y="293370"/>
                </a:cubicBezTo>
                <a:cubicBezTo>
                  <a:pt x="3646170" y="322580"/>
                  <a:pt x="3722370" y="279400"/>
                  <a:pt x="3793490" y="288290"/>
                </a:cubicBezTo>
                <a:cubicBezTo>
                  <a:pt x="3793490" y="295910"/>
                  <a:pt x="3782060" y="311150"/>
                  <a:pt x="3790950" y="320040"/>
                </a:cubicBezTo>
                <a:cubicBezTo>
                  <a:pt x="3844290" y="278130"/>
                  <a:pt x="3873500" y="378460"/>
                  <a:pt x="3902710" y="289560"/>
                </a:cubicBezTo>
                <a:cubicBezTo>
                  <a:pt x="3905250" y="293370"/>
                  <a:pt x="3906520" y="313690"/>
                  <a:pt x="3900170" y="321310"/>
                </a:cubicBezTo>
                <a:cubicBezTo>
                  <a:pt x="4047490" y="295910"/>
                  <a:pt x="4197350" y="300990"/>
                  <a:pt x="4344670" y="320040"/>
                </a:cubicBezTo>
                <a:cubicBezTo>
                  <a:pt x="4467860" y="243840"/>
                  <a:pt x="4599940" y="316230"/>
                  <a:pt x="4728210" y="261620"/>
                </a:cubicBezTo>
                <a:lnTo>
                  <a:pt x="4734560" y="261620"/>
                </a:lnTo>
                <a:lnTo>
                  <a:pt x="4733290" y="274320"/>
                </a:lnTo>
                <a:cubicBezTo>
                  <a:pt x="4753610" y="267970"/>
                  <a:pt x="4773930" y="262890"/>
                  <a:pt x="4795520" y="260350"/>
                </a:cubicBezTo>
                <a:lnTo>
                  <a:pt x="4936490" y="256540"/>
                </a:lnTo>
                <a:cubicBezTo>
                  <a:pt x="4965700" y="259080"/>
                  <a:pt x="4996180" y="261620"/>
                  <a:pt x="5025390" y="265430"/>
                </a:cubicBezTo>
                <a:lnTo>
                  <a:pt x="5025390" y="267970"/>
                </a:lnTo>
                <a:cubicBezTo>
                  <a:pt x="5030470" y="267970"/>
                  <a:pt x="5034280" y="266700"/>
                  <a:pt x="5039360" y="266700"/>
                </a:cubicBezTo>
                <a:cubicBezTo>
                  <a:pt x="5107940" y="275590"/>
                  <a:pt x="5177790" y="284480"/>
                  <a:pt x="5246370" y="280670"/>
                </a:cubicBezTo>
                <a:cubicBezTo>
                  <a:pt x="5267960" y="283210"/>
                  <a:pt x="5288280" y="283210"/>
                  <a:pt x="5307330" y="281940"/>
                </a:cubicBezTo>
                <a:cubicBezTo>
                  <a:pt x="5412740" y="298450"/>
                  <a:pt x="5518150" y="318770"/>
                  <a:pt x="5624830" y="308610"/>
                </a:cubicBezTo>
                <a:cubicBezTo>
                  <a:pt x="5684520" y="320040"/>
                  <a:pt x="5745480" y="318770"/>
                  <a:pt x="5807710" y="312420"/>
                </a:cubicBezTo>
                <a:lnTo>
                  <a:pt x="5806440" y="314960"/>
                </a:lnTo>
                <a:cubicBezTo>
                  <a:pt x="5806440" y="313690"/>
                  <a:pt x="5807710" y="313690"/>
                  <a:pt x="5807710" y="312420"/>
                </a:cubicBezTo>
                <a:cubicBezTo>
                  <a:pt x="5888990" y="303530"/>
                  <a:pt x="5971540" y="284480"/>
                  <a:pt x="6054090" y="275590"/>
                </a:cubicBezTo>
                <a:cubicBezTo>
                  <a:pt x="6085840" y="287020"/>
                  <a:pt x="6118860" y="292100"/>
                  <a:pt x="6158230" y="270510"/>
                </a:cubicBezTo>
                <a:lnTo>
                  <a:pt x="6150610" y="287020"/>
                </a:lnTo>
                <a:cubicBezTo>
                  <a:pt x="6165850" y="279400"/>
                  <a:pt x="6183630" y="274320"/>
                  <a:pt x="6198870" y="273050"/>
                </a:cubicBezTo>
                <a:cubicBezTo>
                  <a:pt x="6206490" y="274320"/>
                  <a:pt x="6214110" y="274320"/>
                  <a:pt x="6221730" y="275590"/>
                </a:cubicBezTo>
                <a:cubicBezTo>
                  <a:pt x="6225540" y="276860"/>
                  <a:pt x="6228080" y="278130"/>
                  <a:pt x="6231890" y="280670"/>
                </a:cubicBezTo>
                <a:cubicBezTo>
                  <a:pt x="6228080" y="283210"/>
                  <a:pt x="6229350" y="288290"/>
                  <a:pt x="6223000" y="292100"/>
                </a:cubicBezTo>
                <a:cubicBezTo>
                  <a:pt x="6308090" y="363220"/>
                  <a:pt x="6407150" y="289560"/>
                  <a:pt x="6498590" y="294640"/>
                </a:cubicBezTo>
                <a:lnTo>
                  <a:pt x="6487160" y="326390"/>
                </a:lnTo>
                <a:cubicBezTo>
                  <a:pt x="6532880" y="289560"/>
                  <a:pt x="6612890" y="327660"/>
                  <a:pt x="6671310" y="311150"/>
                </a:cubicBezTo>
                <a:lnTo>
                  <a:pt x="6667500" y="326390"/>
                </a:lnTo>
                <a:lnTo>
                  <a:pt x="6697980" y="306070"/>
                </a:lnTo>
                <a:lnTo>
                  <a:pt x="6697980" y="336550"/>
                </a:lnTo>
                <a:cubicBezTo>
                  <a:pt x="6731000" y="337820"/>
                  <a:pt x="6764020" y="334010"/>
                  <a:pt x="6795770" y="330200"/>
                </a:cubicBezTo>
                <a:cubicBezTo>
                  <a:pt x="6917690" y="365760"/>
                  <a:pt x="7039610" y="360680"/>
                  <a:pt x="7161530" y="339090"/>
                </a:cubicBezTo>
                <a:cubicBezTo>
                  <a:pt x="7308850" y="346710"/>
                  <a:pt x="7448550" y="321310"/>
                  <a:pt x="7593330" y="303530"/>
                </a:cubicBezTo>
                <a:cubicBezTo>
                  <a:pt x="7616190" y="300990"/>
                  <a:pt x="7649210" y="297180"/>
                  <a:pt x="7670800" y="295910"/>
                </a:cubicBezTo>
                <a:cubicBezTo>
                  <a:pt x="7668260" y="298450"/>
                  <a:pt x="7666990" y="307340"/>
                  <a:pt x="7663180" y="309880"/>
                </a:cubicBezTo>
                <a:cubicBezTo>
                  <a:pt x="7670800" y="302260"/>
                  <a:pt x="7678420" y="289560"/>
                  <a:pt x="7687310" y="287020"/>
                </a:cubicBezTo>
                <a:lnTo>
                  <a:pt x="7693660" y="287020"/>
                </a:lnTo>
                <a:cubicBezTo>
                  <a:pt x="7696200" y="293370"/>
                  <a:pt x="7689850" y="299720"/>
                  <a:pt x="7687310" y="302260"/>
                </a:cubicBezTo>
                <a:cubicBezTo>
                  <a:pt x="7725410" y="349250"/>
                  <a:pt x="7801610" y="276860"/>
                  <a:pt x="7825740" y="312420"/>
                </a:cubicBezTo>
                <a:cubicBezTo>
                  <a:pt x="7835900" y="308610"/>
                  <a:pt x="7840980" y="292100"/>
                  <a:pt x="7837170" y="278130"/>
                </a:cubicBezTo>
                <a:cubicBezTo>
                  <a:pt x="7931150" y="274320"/>
                  <a:pt x="8023860" y="279400"/>
                  <a:pt x="8115300" y="317500"/>
                </a:cubicBezTo>
                <a:cubicBezTo>
                  <a:pt x="8223250" y="264160"/>
                  <a:pt x="8336280" y="392430"/>
                  <a:pt x="8454390" y="379730"/>
                </a:cubicBezTo>
                <a:lnTo>
                  <a:pt x="8450580" y="360680"/>
                </a:lnTo>
                <a:cubicBezTo>
                  <a:pt x="8491220" y="420370"/>
                  <a:pt x="8547100" y="280670"/>
                  <a:pt x="8571230" y="369570"/>
                </a:cubicBezTo>
                <a:lnTo>
                  <a:pt x="8566150" y="373380"/>
                </a:lnTo>
                <a:cubicBezTo>
                  <a:pt x="8587740" y="417830"/>
                  <a:pt x="8620760" y="270510"/>
                  <a:pt x="8633460" y="323850"/>
                </a:cubicBezTo>
                <a:lnTo>
                  <a:pt x="8637270" y="302260"/>
                </a:lnTo>
                <a:cubicBezTo>
                  <a:pt x="8665210" y="297180"/>
                  <a:pt x="8639810" y="327660"/>
                  <a:pt x="8660130" y="336550"/>
                </a:cubicBezTo>
                <a:cubicBezTo>
                  <a:pt x="8667750" y="334010"/>
                  <a:pt x="8663940" y="297180"/>
                  <a:pt x="8680450" y="309880"/>
                </a:cubicBezTo>
                <a:cubicBezTo>
                  <a:pt x="8681720" y="398780"/>
                  <a:pt x="8747760" y="292100"/>
                  <a:pt x="8746490" y="392430"/>
                </a:cubicBezTo>
                <a:cubicBezTo>
                  <a:pt x="8731250" y="392430"/>
                  <a:pt x="8768080" y="431800"/>
                  <a:pt x="8735060" y="452120"/>
                </a:cubicBezTo>
                <a:cubicBezTo>
                  <a:pt x="8743950" y="462280"/>
                  <a:pt x="8789670" y="458470"/>
                  <a:pt x="8787130" y="416560"/>
                </a:cubicBezTo>
                <a:cubicBezTo>
                  <a:pt x="8789670" y="369570"/>
                  <a:pt x="8808720" y="330200"/>
                  <a:pt x="8782050" y="294640"/>
                </a:cubicBezTo>
                <a:close/>
                <a:moveTo>
                  <a:pt x="200660" y="226060"/>
                </a:moveTo>
                <a:cubicBezTo>
                  <a:pt x="201930" y="224790"/>
                  <a:pt x="201930" y="224790"/>
                  <a:pt x="201930" y="226060"/>
                </a:cubicBezTo>
                <a:lnTo>
                  <a:pt x="200660" y="226060"/>
                </a:lnTo>
                <a:close/>
                <a:moveTo>
                  <a:pt x="8314690" y="250190"/>
                </a:moveTo>
                <a:cubicBezTo>
                  <a:pt x="8317230" y="248920"/>
                  <a:pt x="8318500" y="248920"/>
                  <a:pt x="8321040" y="247650"/>
                </a:cubicBezTo>
                <a:cubicBezTo>
                  <a:pt x="8319770" y="252730"/>
                  <a:pt x="8319770" y="259080"/>
                  <a:pt x="8323580" y="269240"/>
                </a:cubicBezTo>
                <a:cubicBezTo>
                  <a:pt x="8321040" y="262890"/>
                  <a:pt x="8318500" y="256540"/>
                  <a:pt x="8314690" y="250190"/>
                </a:cubicBezTo>
                <a:close/>
                <a:moveTo>
                  <a:pt x="8407400" y="224790"/>
                </a:moveTo>
                <a:cubicBezTo>
                  <a:pt x="8445500" y="219710"/>
                  <a:pt x="8484870" y="220980"/>
                  <a:pt x="8522970" y="223520"/>
                </a:cubicBezTo>
                <a:cubicBezTo>
                  <a:pt x="8484870" y="226060"/>
                  <a:pt x="8446770" y="226060"/>
                  <a:pt x="8407400" y="224790"/>
                </a:cubicBezTo>
                <a:close/>
                <a:moveTo>
                  <a:pt x="8606790" y="234950"/>
                </a:moveTo>
                <a:lnTo>
                  <a:pt x="8608061" y="234950"/>
                </a:lnTo>
                <a:cubicBezTo>
                  <a:pt x="8608061" y="236220"/>
                  <a:pt x="8606790" y="236220"/>
                  <a:pt x="8606790" y="234950"/>
                </a:cubicBezTo>
                <a:close/>
              </a:path>
            </a:pathLst>
          </a:custGeom>
          <a:solidFill>
            <a:srgbClr val="99E26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7" name="Google Shape;97;p2"/>
          <p:cNvGrpSpPr/>
          <p:nvPr/>
        </p:nvGrpSpPr>
        <p:grpSpPr>
          <a:xfrm>
            <a:off x="8848800" y="3661367"/>
            <a:ext cx="4209525" cy="2579206"/>
            <a:chOff x="2412795" y="250233"/>
            <a:chExt cx="5612700" cy="3438942"/>
          </a:xfrm>
        </p:grpSpPr>
        <p:sp>
          <p:nvSpPr>
            <p:cNvPr id="98" name="Google Shape;98;p2"/>
            <p:cNvSpPr txBox="1"/>
            <p:nvPr/>
          </p:nvSpPr>
          <p:spPr>
            <a:xfrm>
              <a:off x="2412800" y="250233"/>
              <a:ext cx="5542500" cy="1165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5600">
                  <a:solidFill>
                    <a:srgbClr val="0D89FF"/>
                  </a:solidFill>
                  <a:latin typeface="Open Sans"/>
                  <a:ea typeface="Open Sans"/>
                  <a:cs typeface="Open Sans"/>
                  <a:sym typeface="Open Sans"/>
                </a:rPr>
                <a:t>36</a:t>
              </a:r>
              <a:r>
                <a:rPr b="1" i="0" lang="en-US" sz="5600" u="none" cap="none" strike="noStrike">
                  <a:solidFill>
                    <a:srgbClr val="0D89FF"/>
                  </a:solidFill>
                  <a:latin typeface="Open Sans"/>
                  <a:ea typeface="Open Sans"/>
                  <a:cs typeface="Open Sans"/>
                  <a:sym typeface="Open Sans"/>
                </a:rPr>
                <a:t>%</a:t>
              </a:r>
              <a:endParaRPr sz="5600"/>
            </a:p>
          </p:txBody>
        </p:sp>
        <p:sp>
          <p:nvSpPr>
            <p:cNvPr id="99" name="Google Shape;99;p2"/>
            <p:cNvSpPr txBox="1"/>
            <p:nvPr/>
          </p:nvSpPr>
          <p:spPr>
            <a:xfrm>
              <a:off x="2412795" y="1396875"/>
              <a:ext cx="5612700" cy="229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3997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>
                  <a:solidFill>
                    <a:srgbClr val="0D89FF"/>
                  </a:solidFill>
                  <a:latin typeface="Open Sans"/>
                  <a:ea typeface="Open Sans"/>
                  <a:cs typeface="Open Sans"/>
                  <a:sym typeface="Open Sans"/>
                </a:rPr>
                <a:t>Dos </a:t>
              </a:r>
              <a:r>
                <a:rPr lang="en-US" sz="2500">
                  <a:solidFill>
                    <a:srgbClr val="0D89FF"/>
                  </a:solidFill>
                  <a:latin typeface="Open Sans"/>
                  <a:ea typeface="Open Sans"/>
                  <a:cs typeface="Open Sans"/>
                  <a:sym typeface="Open Sans"/>
                </a:rPr>
                <a:t>potenciais</a:t>
              </a:r>
              <a:r>
                <a:rPr lang="en-US" sz="2500">
                  <a:solidFill>
                    <a:srgbClr val="0D89FF"/>
                  </a:solidFill>
                  <a:latin typeface="Open Sans"/>
                  <a:ea typeface="Open Sans"/>
                  <a:cs typeface="Open Sans"/>
                  <a:sym typeface="Open Sans"/>
                </a:rPr>
                <a:t> doadores dizem que não doariam seus </a:t>
              </a:r>
              <a:r>
                <a:rPr lang="en-US" sz="2500">
                  <a:solidFill>
                    <a:srgbClr val="0D89FF"/>
                  </a:solidFill>
                  <a:latin typeface="Open Sans"/>
                  <a:ea typeface="Open Sans"/>
                  <a:cs typeface="Open Sans"/>
                  <a:sym typeface="Open Sans"/>
                </a:rPr>
                <a:t>órgãos</a:t>
              </a:r>
              <a:endParaRPr sz="2500"/>
            </a:p>
          </p:txBody>
        </p:sp>
      </p:grpSp>
      <p:sp>
        <p:nvSpPr>
          <p:cNvPr id="100" name="Google Shape;100;p2"/>
          <p:cNvSpPr txBox="1"/>
          <p:nvPr/>
        </p:nvSpPr>
        <p:spPr>
          <a:xfrm>
            <a:off x="285750" y="9664075"/>
            <a:ext cx="13231500" cy="4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00" u="none" cap="none" strike="noStrike">
                <a:solidFill>
                  <a:srgbClr val="0D89FF"/>
                </a:solidFill>
                <a:latin typeface="Open Sans"/>
                <a:ea typeface="Open Sans"/>
                <a:cs typeface="Open Sans"/>
                <a:sym typeface="Open Sans"/>
              </a:rPr>
              <a:t>Fontes: </a:t>
            </a:r>
            <a:r>
              <a:rPr lang="en-US" sz="2100">
                <a:solidFill>
                  <a:srgbClr val="0D89FF"/>
                </a:solidFill>
                <a:latin typeface="Open Sans"/>
                <a:ea typeface="Open Sans"/>
                <a:cs typeface="Open Sans"/>
                <a:sym typeface="Open Sans"/>
              </a:rPr>
              <a:t>Agência</a:t>
            </a:r>
            <a:r>
              <a:rPr lang="en-US" sz="2100">
                <a:solidFill>
                  <a:srgbClr val="0D89FF"/>
                </a:solidFill>
                <a:latin typeface="Open Sans"/>
                <a:ea typeface="Open Sans"/>
                <a:cs typeface="Open Sans"/>
                <a:sym typeface="Open Sans"/>
              </a:rPr>
              <a:t> Brasil / Associação Brasileira de Transplante de Órgãos</a:t>
            </a:r>
            <a:endParaRPr sz="2100">
              <a:solidFill>
                <a:srgbClr val="0D89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0D89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1" name="Google Shape;101;p2"/>
          <p:cNvSpPr txBox="1"/>
          <p:nvPr/>
        </p:nvSpPr>
        <p:spPr>
          <a:xfrm>
            <a:off x="4511175" y="3687975"/>
            <a:ext cx="2322600" cy="7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600">
                <a:solidFill>
                  <a:srgbClr val="0D89FF"/>
                </a:solidFill>
                <a:latin typeface="Open Sans"/>
                <a:ea typeface="Open Sans"/>
                <a:cs typeface="Open Sans"/>
                <a:sym typeface="Open Sans"/>
              </a:rPr>
              <a:t>2.333</a:t>
            </a:r>
            <a:endParaRPr/>
          </a:p>
        </p:txBody>
      </p:sp>
      <p:sp>
        <p:nvSpPr>
          <p:cNvPr id="102" name="Google Shape;102;p2"/>
          <p:cNvSpPr txBox="1"/>
          <p:nvPr/>
        </p:nvSpPr>
        <p:spPr>
          <a:xfrm>
            <a:off x="4511175" y="4613352"/>
            <a:ext cx="3922800" cy="17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3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0D89FF"/>
                </a:solidFill>
                <a:latin typeface="Open Sans"/>
                <a:ea typeface="Open Sans"/>
                <a:cs typeface="Open Sans"/>
                <a:sym typeface="Open Sans"/>
              </a:rPr>
              <a:t>Pessoas m</a:t>
            </a:r>
            <a:r>
              <a:rPr lang="en-US" sz="2500">
                <a:solidFill>
                  <a:srgbClr val="0D89FF"/>
                </a:solidFill>
                <a:latin typeface="Open Sans"/>
                <a:ea typeface="Open Sans"/>
                <a:cs typeface="Open Sans"/>
                <a:sym typeface="Open Sans"/>
              </a:rPr>
              <a:t>orreram à espera de um transplante de órgão no Brasil </a:t>
            </a:r>
            <a:endParaRPr sz="2500">
              <a:solidFill>
                <a:srgbClr val="0D89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3" name="Google Shape;103;p2"/>
          <p:cNvSpPr txBox="1"/>
          <p:nvPr/>
        </p:nvSpPr>
        <p:spPr>
          <a:xfrm>
            <a:off x="2796275" y="5062138"/>
            <a:ext cx="1484100" cy="5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4003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D89FF"/>
                </a:solidFill>
                <a:latin typeface="Open Sans"/>
                <a:ea typeface="Open Sans"/>
                <a:cs typeface="Open Sans"/>
                <a:sym typeface="Open Sans"/>
              </a:rPr>
              <a:t>*Março 2020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"/>
          <p:cNvSpPr txBox="1"/>
          <p:nvPr/>
        </p:nvSpPr>
        <p:spPr>
          <a:xfrm>
            <a:off x="991525" y="1166625"/>
            <a:ext cx="16730700" cy="160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199" u="none" cap="none" strike="noStrike">
                <a:solidFill>
                  <a:srgbClr val="0D89FF"/>
                </a:solidFill>
                <a:latin typeface="Open Sans"/>
                <a:ea typeface="Open Sans"/>
                <a:cs typeface="Open Sans"/>
                <a:sym typeface="Open Sans"/>
              </a:rPr>
              <a:t>Macrotendências</a:t>
            </a:r>
            <a:r>
              <a:rPr b="1" lang="en-US" sz="6199">
                <a:solidFill>
                  <a:srgbClr val="0D89FF"/>
                </a:solidFill>
                <a:latin typeface="Open Sans"/>
                <a:ea typeface="Open Sans"/>
                <a:cs typeface="Open Sans"/>
                <a:sym typeface="Open Sans"/>
              </a:rPr>
              <a:t> para Doação de órgãos</a:t>
            </a:r>
            <a:endParaRPr b="1" sz="6199">
              <a:solidFill>
                <a:srgbClr val="0D89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9" name="Google Shape;109;p3"/>
          <p:cNvSpPr txBox="1"/>
          <p:nvPr/>
        </p:nvSpPr>
        <p:spPr>
          <a:xfrm>
            <a:off x="1242421" y="3623773"/>
            <a:ext cx="2644317" cy="751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600">
                <a:solidFill>
                  <a:srgbClr val="0D89FF"/>
                </a:solidFill>
                <a:latin typeface="Open Sans"/>
                <a:ea typeface="Open Sans"/>
                <a:cs typeface="Open Sans"/>
                <a:sym typeface="Open Sans"/>
              </a:rPr>
              <a:t>36,3</a:t>
            </a:r>
            <a:r>
              <a:rPr b="1" i="0" lang="en-US" sz="5600" u="none" cap="none" strike="noStrike">
                <a:solidFill>
                  <a:srgbClr val="0D89FF"/>
                </a:solidFill>
                <a:latin typeface="Open Sans"/>
                <a:ea typeface="Open Sans"/>
                <a:cs typeface="Open Sans"/>
                <a:sym typeface="Open Sans"/>
              </a:rPr>
              <a:t>M</a:t>
            </a:r>
            <a:endParaRPr/>
          </a:p>
        </p:txBody>
      </p:sp>
      <p:sp>
        <p:nvSpPr>
          <p:cNvPr id="110" name="Google Shape;110;p3"/>
          <p:cNvSpPr txBox="1"/>
          <p:nvPr/>
        </p:nvSpPr>
        <p:spPr>
          <a:xfrm>
            <a:off x="1242425" y="4492000"/>
            <a:ext cx="3995700" cy="7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00" u="none" cap="none" strike="noStrike">
                <a:solidFill>
                  <a:srgbClr val="0D89FF"/>
                </a:solidFill>
                <a:latin typeface="Open Sans"/>
                <a:ea typeface="Open Sans"/>
                <a:cs typeface="Open Sans"/>
                <a:sym typeface="Open Sans"/>
              </a:rPr>
              <a:t>BRASILEIROS </a:t>
            </a:r>
            <a:r>
              <a:rPr lang="en-US" sz="2100">
                <a:solidFill>
                  <a:srgbClr val="0D89FF"/>
                </a:solidFill>
                <a:latin typeface="Open Sans"/>
                <a:ea typeface="Open Sans"/>
                <a:cs typeface="Open Sans"/>
                <a:sym typeface="Open Sans"/>
              </a:rPr>
              <a:t>SÃO </a:t>
            </a:r>
            <a:r>
              <a:rPr lang="en-US" sz="2100">
                <a:solidFill>
                  <a:srgbClr val="0D89FF"/>
                </a:solidFill>
                <a:latin typeface="Open Sans"/>
                <a:ea typeface="Open Sans"/>
                <a:cs typeface="Open Sans"/>
                <a:sym typeface="Open Sans"/>
              </a:rPr>
              <a:t>ELEGÍVEIS</a:t>
            </a:r>
            <a:r>
              <a:rPr lang="en-US" sz="2100">
                <a:solidFill>
                  <a:srgbClr val="0D89FF"/>
                </a:solidFill>
                <a:latin typeface="Open Sans"/>
                <a:ea typeface="Open Sans"/>
                <a:cs typeface="Open Sans"/>
                <a:sym typeface="Open Sans"/>
              </a:rPr>
              <a:t> PARA SEREM DOADORES</a:t>
            </a:r>
            <a:r>
              <a:rPr b="0" i="0" lang="en-US" sz="2100" u="none" cap="none" strike="noStrike">
                <a:solidFill>
                  <a:srgbClr val="0D89FF"/>
                </a:solidFill>
                <a:latin typeface="Open Sans"/>
                <a:ea typeface="Open Sans"/>
                <a:cs typeface="Open Sans"/>
                <a:sym typeface="Open Sans"/>
              </a:rPr>
              <a:t> (</a:t>
            </a:r>
            <a:r>
              <a:rPr lang="en-US" sz="2100">
                <a:solidFill>
                  <a:srgbClr val="0D89FF"/>
                </a:solidFill>
                <a:latin typeface="Open Sans"/>
                <a:ea typeface="Open Sans"/>
                <a:cs typeface="Open Sans"/>
                <a:sym typeface="Open Sans"/>
              </a:rPr>
              <a:t>2020</a:t>
            </a:r>
            <a:r>
              <a:rPr b="0" i="0" lang="en-US" sz="2100" u="none" cap="none" strike="noStrike">
                <a:solidFill>
                  <a:srgbClr val="0D89FF"/>
                </a:solidFill>
                <a:latin typeface="Open Sans"/>
                <a:ea typeface="Open Sans"/>
                <a:cs typeface="Open Sans"/>
                <a:sym typeface="Open Sans"/>
              </a:rPr>
              <a:t>)</a:t>
            </a:r>
            <a:endParaRPr/>
          </a:p>
        </p:txBody>
      </p:sp>
      <p:grpSp>
        <p:nvGrpSpPr>
          <p:cNvPr id="111" name="Google Shape;111;p3"/>
          <p:cNvGrpSpPr/>
          <p:nvPr/>
        </p:nvGrpSpPr>
        <p:grpSpPr>
          <a:xfrm>
            <a:off x="12668250" y="3483350"/>
            <a:ext cx="3715875" cy="1932177"/>
            <a:chOff x="0" y="95250"/>
            <a:chExt cx="4954500" cy="2576237"/>
          </a:xfrm>
        </p:grpSpPr>
        <p:sp>
          <p:nvSpPr>
            <p:cNvPr id="112" name="Google Shape;112;p3"/>
            <p:cNvSpPr txBox="1"/>
            <p:nvPr/>
          </p:nvSpPr>
          <p:spPr>
            <a:xfrm>
              <a:off x="0" y="95250"/>
              <a:ext cx="4892513" cy="103420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5600" u="none" cap="none" strike="noStrike">
                  <a:solidFill>
                    <a:srgbClr val="0D89FF"/>
                  </a:solidFill>
                  <a:latin typeface="Open Sans"/>
                  <a:ea typeface="Open Sans"/>
                  <a:cs typeface="Open Sans"/>
                  <a:sym typeface="Open Sans"/>
                </a:rPr>
                <a:t>+</a:t>
              </a:r>
              <a:r>
                <a:rPr b="1" lang="en-US" sz="5600">
                  <a:solidFill>
                    <a:srgbClr val="0D89FF"/>
                  </a:solidFill>
                  <a:latin typeface="Open Sans"/>
                  <a:ea typeface="Open Sans"/>
                  <a:cs typeface="Open Sans"/>
                  <a:sym typeface="Open Sans"/>
                </a:rPr>
                <a:t>7</a:t>
              </a:r>
              <a:r>
                <a:rPr b="1" i="0" lang="en-US" sz="5600" u="none" cap="none" strike="noStrike">
                  <a:solidFill>
                    <a:srgbClr val="0D89FF"/>
                  </a:solidFill>
                  <a:latin typeface="Open Sans"/>
                  <a:ea typeface="Open Sans"/>
                  <a:cs typeface="Open Sans"/>
                  <a:sym typeface="Open Sans"/>
                </a:rPr>
                <a:t>% </a:t>
              </a:r>
              <a:endParaRPr/>
            </a:p>
          </p:txBody>
        </p:sp>
        <p:sp>
          <p:nvSpPr>
            <p:cNvPr id="113" name="Google Shape;113;p3"/>
            <p:cNvSpPr txBox="1"/>
            <p:nvPr/>
          </p:nvSpPr>
          <p:spPr>
            <a:xfrm>
              <a:off x="0" y="1218587"/>
              <a:ext cx="4954500" cy="145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rgbClr val="0D89FF"/>
                  </a:solidFill>
                  <a:latin typeface="Open Sans"/>
                  <a:ea typeface="Open Sans"/>
                  <a:cs typeface="Open Sans"/>
                  <a:sym typeface="Open Sans"/>
                </a:rPr>
                <a:t>No </a:t>
              </a:r>
              <a:r>
                <a:rPr lang="en-US" sz="2400">
                  <a:solidFill>
                    <a:srgbClr val="0D89FF"/>
                  </a:solidFill>
                  <a:latin typeface="Open Sans"/>
                  <a:ea typeface="Open Sans"/>
                  <a:cs typeface="Open Sans"/>
                  <a:sym typeface="Open Sans"/>
                </a:rPr>
                <a:t>número de doadores de órgãos no Brasil</a:t>
              </a:r>
              <a:endParaRPr sz="2400">
                <a:solidFill>
                  <a:srgbClr val="0D89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114" name="Google Shape;114;p3"/>
          <p:cNvSpPr/>
          <p:nvPr/>
        </p:nvSpPr>
        <p:spPr>
          <a:xfrm>
            <a:off x="795682" y="5841503"/>
            <a:ext cx="16277536" cy="854242"/>
          </a:xfrm>
          <a:custGeom>
            <a:rect b="b" l="l" r="r" t="t"/>
            <a:pathLst>
              <a:path extrusionOk="0" h="462280" w="8808720">
                <a:moveTo>
                  <a:pt x="8782050" y="294640"/>
                </a:moveTo>
                <a:lnTo>
                  <a:pt x="8775700" y="327660"/>
                </a:lnTo>
                <a:cubicBezTo>
                  <a:pt x="8766810" y="294640"/>
                  <a:pt x="8769350" y="311150"/>
                  <a:pt x="8766810" y="285750"/>
                </a:cubicBezTo>
                <a:cubicBezTo>
                  <a:pt x="8731250" y="280670"/>
                  <a:pt x="8727440" y="232410"/>
                  <a:pt x="8702040" y="212090"/>
                </a:cubicBezTo>
                <a:lnTo>
                  <a:pt x="8702040" y="215900"/>
                </a:lnTo>
                <a:cubicBezTo>
                  <a:pt x="8691880" y="236220"/>
                  <a:pt x="8680450" y="240030"/>
                  <a:pt x="8670290" y="236220"/>
                </a:cubicBezTo>
                <a:cubicBezTo>
                  <a:pt x="8670290" y="222250"/>
                  <a:pt x="8658860" y="219710"/>
                  <a:pt x="8670290" y="201930"/>
                </a:cubicBezTo>
                <a:cubicBezTo>
                  <a:pt x="8658860" y="194310"/>
                  <a:pt x="8648700" y="195580"/>
                  <a:pt x="8637270" y="198120"/>
                </a:cubicBezTo>
                <a:cubicBezTo>
                  <a:pt x="8634730" y="195580"/>
                  <a:pt x="8632190" y="198120"/>
                  <a:pt x="8629650" y="200660"/>
                </a:cubicBezTo>
                <a:cubicBezTo>
                  <a:pt x="8620760" y="204470"/>
                  <a:pt x="8611870" y="210820"/>
                  <a:pt x="8601710" y="214630"/>
                </a:cubicBezTo>
                <a:cubicBezTo>
                  <a:pt x="8591550" y="215900"/>
                  <a:pt x="8581390" y="218440"/>
                  <a:pt x="8571230" y="219710"/>
                </a:cubicBezTo>
                <a:cubicBezTo>
                  <a:pt x="8566150" y="218440"/>
                  <a:pt x="8562340" y="215900"/>
                  <a:pt x="8557260" y="210820"/>
                </a:cubicBezTo>
                <a:lnTo>
                  <a:pt x="8562340" y="191770"/>
                </a:lnTo>
                <a:cubicBezTo>
                  <a:pt x="8535670" y="179070"/>
                  <a:pt x="8555990" y="238760"/>
                  <a:pt x="8528050" y="213360"/>
                </a:cubicBezTo>
                <a:cubicBezTo>
                  <a:pt x="8517890" y="196850"/>
                  <a:pt x="8531860" y="189230"/>
                  <a:pt x="8526780" y="187960"/>
                </a:cubicBezTo>
                <a:cubicBezTo>
                  <a:pt x="8468360" y="194310"/>
                  <a:pt x="8408670" y="175260"/>
                  <a:pt x="8354060" y="219710"/>
                </a:cubicBezTo>
                <a:cubicBezTo>
                  <a:pt x="8341360" y="179070"/>
                  <a:pt x="8291830" y="217170"/>
                  <a:pt x="8271510" y="177800"/>
                </a:cubicBezTo>
                <a:cubicBezTo>
                  <a:pt x="8260080" y="189230"/>
                  <a:pt x="8248650" y="190500"/>
                  <a:pt x="8241030" y="200660"/>
                </a:cubicBezTo>
                <a:cubicBezTo>
                  <a:pt x="8233410" y="199390"/>
                  <a:pt x="8227060" y="198120"/>
                  <a:pt x="8221980" y="199390"/>
                </a:cubicBezTo>
                <a:cubicBezTo>
                  <a:pt x="8223250" y="194310"/>
                  <a:pt x="8224520" y="187960"/>
                  <a:pt x="8227060" y="190500"/>
                </a:cubicBezTo>
                <a:cubicBezTo>
                  <a:pt x="8185150" y="118110"/>
                  <a:pt x="8173720" y="255270"/>
                  <a:pt x="8134350" y="166370"/>
                </a:cubicBezTo>
                <a:cubicBezTo>
                  <a:pt x="8126730" y="223520"/>
                  <a:pt x="8067040" y="153670"/>
                  <a:pt x="8039100" y="205740"/>
                </a:cubicBezTo>
                <a:lnTo>
                  <a:pt x="8031480" y="205740"/>
                </a:lnTo>
                <a:cubicBezTo>
                  <a:pt x="8028940" y="196850"/>
                  <a:pt x="8028940" y="187960"/>
                  <a:pt x="8030210" y="179070"/>
                </a:cubicBezTo>
                <a:cubicBezTo>
                  <a:pt x="7956550" y="175260"/>
                  <a:pt x="7875270" y="151130"/>
                  <a:pt x="7811770" y="147320"/>
                </a:cubicBezTo>
                <a:cubicBezTo>
                  <a:pt x="7757160" y="199390"/>
                  <a:pt x="7682230" y="119380"/>
                  <a:pt x="7633970" y="193040"/>
                </a:cubicBezTo>
                <a:cubicBezTo>
                  <a:pt x="7626350" y="189230"/>
                  <a:pt x="7611110" y="182880"/>
                  <a:pt x="7597140" y="177800"/>
                </a:cubicBezTo>
                <a:cubicBezTo>
                  <a:pt x="7592060" y="175260"/>
                  <a:pt x="7586980" y="173990"/>
                  <a:pt x="7580630" y="171450"/>
                </a:cubicBezTo>
                <a:cubicBezTo>
                  <a:pt x="7548880" y="161290"/>
                  <a:pt x="7513320" y="154940"/>
                  <a:pt x="7480300" y="172720"/>
                </a:cubicBezTo>
                <a:lnTo>
                  <a:pt x="7485380" y="163830"/>
                </a:lnTo>
                <a:cubicBezTo>
                  <a:pt x="7425690" y="166370"/>
                  <a:pt x="7349490" y="168910"/>
                  <a:pt x="7307580" y="214630"/>
                </a:cubicBezTo>
                <a:cubicBezTo>
                  <a:pt x="7291070" y="142240"/>
                  <a:pt x="7265670" y="156210"/>
                  <a:pt x="7240270" y="133350"/>
                </a:cubicBezTo>
                <a:cubicBezTo>
                  <a:pt x="7199630" y="165100"/>
                  <a:pt x="7118350" y="153670"/>
                  <a:pt x="7056120" y="181610"/>
                </a:cubicBezTo>
                <a:cubicBezTo>
                  <a:pt x="7047230" y="148590"/>
                  <a:pt x="7005320" y="194310"/>
                  <a:pt x="7002780" y="146050"/>
                </a:cubicBezTo>
                <a:cubicBezTo>
                  <a:pt x="6828790" y="233680"/>
                  <a:pt x="6616700" y="195580"/>
                  <a:pt x="6435090" y="120650"/>
                </a:cubicBezTo>
                <a:lnTo>
                  <a:pt x="6437630" y="116840"/>
                </a:lnTo>
                <a:cubicBezTo>
                  <a:pt x="6421120" y="134620"/>
                  <a:pt x="6402070" y="166370"/>
                  <a:pt x="6384290" y="195580"/>
                </a:cubicBezTo>
                <a:cubicBezTo>
                  <a:pt x="6355080" y="193040"/>
                  <a:pt x="6325870" y="190500"/>
                  <a:pt x="6296660" y="186690"/>
                </a:cubicBezTo>
                <a:cubicBezTo>
                  <a:pt x="6286500" y="185420"/>
                  <a:pt x="6275070" y="184150"/>
                  <a:pt x="6264910" y="184150"/>
                </a:cubicBezTo>
                <a:cubicBezTo>
                  <a:pt x="6264910" y="181610"/>
                  <a:pt x="6266180" y="179070"/>
                  <a:pt x="6269990" y="173990"/>
                </a:cubicBezTo>
                <a:cubicBezTo>
                  <a:pt x="6238240" y="194310"/>
                  <a:pt x="6206490" y="134620"/>
                  <a:pt x="6168390" y="170180"/>
                </a:cubicBezTo>
                <a:lnTo>
                  <a:pt x="6167120" y="157480"/>
                </a:lnTo>
                <a:lnTo>
                  <a:pt x="6148070" y="171450"/>
                </a:lnTo>
                <a:lnTo>
                  <a:pt x="6142990" y="171450"/>
                </a:lnTo>
                <a:cubicBezTo>
                  <a:pt x="6144260" y="158750"/>
                  <a:pt x="6145530" y="143510"/>
                  <a:pt x="6153150" y="140970"/>
                </a:cubicBezTo>
                <a:cubicBezTo>
                  <a:pt x="6057900" y="133350"/>
                  <a:pt x="5961380" y="137160"/>
                  <a:pt x="5864860" y="143510"/>
                </a:cubicBezTo>
                <a:cubicBezTo>
                  <a:pt x="5736590" y="135890"/>
                  <a:pt x="5608320" y="139700"/>
                  <a:pt x="5473700" y="173990"/>
                </a:cubicBezTo>
                <a:cubicBezTo>
                  <a:pt x="5407660" y="176530"/>
                  <a:pt x="5341620" y="176530"/>
                  <a:pt x="5276850" y="172720"/>
                </a:cubicBezTo>
                <a:lnTo>
                  <a:pt x="5288280" y="157480"/>
                </a:lnTo>
                <a:lnTo>
                  <a:pt x="5256530" y="171450"/>
                </a:lnTo>
                <a:cubicBezTo>
                  <a:pt x="5248910" y="171450"/>
                  <a:pt x="5241290" y="170180"/>
                  <a:pt x="5233670" y="170180"/>
                </a:cubicBezTo>
                <a:cubicBezTo>
                  <a:pt x="5233670" y="168910"/>
                  <a:pt x="5234940" y="168910"/>
                  <a:pt x="5234940" y="167640"/>
                </a:cubicBezTo>
                <a:cubicBezTo>
                  <a:pt x="5162550" y="138430"/>
                  <a:pt x="5086350" y="181610"/>
                  <a:pt x="5015230" y="172720"/>
                </a:cubicBezTo>
                <a:cubicBezTo>
                  <a:pt x="5015230" y="165100"/>
                  <a:pt x="5026660" y="149860"/>
                  <a:pt x="5017770" y="140970"/>
                </a:cubicBezTo>
                <a:cubicBezTo>
                  <a:pt x="4964430" y="182880"/>
                  <a:pt x="4935220" y="82550"/>
                  <a:pt x="4906010" y="171450"/>
                </a:cubicBezTo>
                <a:cubicBezTo>
                  <a:pt x="4903470" y="167640"/>
                  <a:pt x="4902200" y="147320"/>
                  <a:pt x="4908550" y="139700"/>
                </a:cubicBezTo>
                <a:cubicBezTo>
                  <a:pt x="4761230" y="165100"/>
                  <a:pt x="4611370" y="160020"/>
                  <a:pt x="4464050" y="140970"/>
                </a:cubicBezTo>
                <a:cubicBezTo>
                  <a:pt x="4340860" y="217170"/>
                  <a:pt x="4208780" y="144780"/>
                  <a:pt x="4080510" y="199390"/>
                </a:cubicBezTo>
                <a:lnTo>
                  <a:pt x="4074160" y="199390"/>
                </a:lnTo>
                <a:lnTo>
                  <a:pt x="4075430" y="186690"/>
                </a:lnTo>
                <a:cubicBezTo>
                  <a:pt x="4055110" y="193040"/>
                  <a:pt x="4034790" y="198120"/>
                  <a:pt x="4013200" y="200660"/>
                </a:cubicBezTo>
                <a:cubicBezTo>
                  <a:pt x="3966210" y="201930"/>
                  <a:pt x="3919220" y="203200"/>
                  <a:pt x="3873500" y="204470"/>
                </a:cubicBezTo>
                <a:cubicBezTo>
                  <a:pt x="3843020" y="201930"/>
                  <a:pt x="3813810" y="199390"/>
                  <a:pt x="3783330" y="195580"/>
                </a:cubicBezTo>
                <a:lnTo>
                  <a:pt x="3783330" y="193040"/>
                </a:lnTo>
                <a:cubicBezTo>
                  <a:pt x="3779520" y="193040"/>
                  <a:pt x="3774440" y="194310"/>
                  <a:pt x="3770630" y="194310"/>
                </a:cubicBezTo>
                <a:cubicBezTo>
                  <a:pt x="3702050" y="185420"/>
                  <a:pt x="3632200" y="176530"/>
                  <a:pt x="3563620" y="180340"/>
                </a:cubicBezTo>
                <a:cubicBezTo>
                  <a:pt x="3540760" y="177800"/>
                  <a:pt x="3521710" y="177800"/>
                  <a:pt x="3502660" y="179070"/>
                </a:cubicBezTo>
                <a:cubicBezTo>
                  <a:pt x="3397250" y="162560"/>
                  <a:pt x="3291840" y="142240"/>
                  <a:pt x="3185160" y="152400"/>
                </a:cubicBezTo>
                <a:cubicBezTo>
                  <a:pt x="3125470" y="140970"/>
                  <a:pt x="3064510" y="142240"/>
                  <a:pt x="3002280" y="148590"/>
                </a:cubicBezTo>
                <a:lnTo>
                  <a:pt x="3003550" y="146050"/>
                </a:lnTo>
                <a:cubicBezTo>
                  <a:pt x="3003550" y="147320"/>
                  <a:pt x="3002280" y="147320"/>
                  <a:pt x="3002280" y="148590"/>
                </a:cubicBezTo>
                <a:cubicBezTo>
                  <a:pt x="2921000" y="157480"/>
                  <a:pt x="2838450" y="176530"/>
                  <a:pt x="2755900" y="185420"/>
                </a:cubicBezTo>
                <a:cubicBezTo>
                  <a:pt x="2724150" y="173990"/>
                  <a:pt x="2691130" y="168910"/>
                  <a:pt x="2651760" y="190500"/>
                </a:cubicBezTo>
                <a:lnTo>
                  <a:pt x="2659380" y="173990"/>
                </a:lnTo>
                <a:cubicBezTo>
                  <a:pt x="2642870" y="181610"/>
                  <a:pt x="2626360" y="186690"/>
                  <a:pt x="2609850" y="187960"/>
                </a:cubicBezTo>
                <a:cubicBezTo>
                  <a:pt x="2602230" y="186690"/>
                  <a:pt x="2594610" y="186690"/>
                  <a:pt x="2586990" y="185420"/>
                </a:cubicBezTo>
                <a:cubicBezTo>
                  <a:pt x="2583180" y="184150"/>
                  <a:pt x="2580640" y="182880"/>
                  <a:pt x="2576830" y="180340"/>
                </a:cubicBezTo>
                <a:cubicBezTo>
                  <a:pt x="2580640" y="177800"/>
                  <a:pt x="2579370" y="172720"/>
                  <a:pt x="2585720" y="168910"/>
                </a:cubicBezTo>
                <a:cubicBezTo>
                  <a:pt x="2500630" y="97790"/>
                  <a:pt x="2401570" y="171450"/>
                  <a:pt x="2310130" y="166370"/>
                </a:cubicBezTo>
                <a:lnTo>
                  <a:pt x="2321560" y="134620"/>
                </a:lnTo>
                <a:cubicBezTo>
                  <a:pt x="2275840" y="171450"/>
                  <a:pt x="2195830" y="133350"/>
                  <a:pt x="2137410" y="149860"/>
                </a:cubicBezTo>
                <a:lnTo>
                  <a:pt x="2141220" y="134620"/>
                </a:lnTo>
                <a:lnTo>
                  <a:pt x="2110740" y="154940"/>
                </a:lnTo>
                <a:lnTo>
                  <a:pt x="2110740" y="124460"/>
                </a:lnTo>
                <a:cubicBezTo>
                  <a:pt x="2077720" y="123190"/>
                  <a:pt x="2044700" y="127000"/>
                  <a:pt x="2012950" y="130810"/>
                </a:cubicBezTo>
                <a:cubicBezTo>
                  <a:pt x="1891030" y="95250"/>
                  <a:pt x="1769110" y="100330"/>
                  <a:pt x="1647190" y="121920"/>
                </a:cubicBezTo>
                <a:cubicBezTo>
                  <a:pt x="1579880" y="118110"/>
                  <a:pt x="1515110" y="121920"/>
                  <a:pt x="1450340" y="128270"/>
                </a:cubicBezTo>
                <a:cubicBezTo>
                  <a:pt x="1347470" y="138430"/>
                  <a:pt x="1244600" y="156210"/>
                  <a:pt x="1137920" y="165100"/>
                </a:cubicBezTo>
                <a:cubicBezTo>
                  <a:pt x="1140460" y="162560"/>
                  <a:pt x="1141730" y="153670"/>
                  <a:pt x="1145540" y="151130"/>
                </a:cubicBezTo>
                <a:cubicBezTo>
                  <a:pt x="1137920" y="158750"/>
                  <a:pt x="1130300" y="171450"/>
                  <a:pt x="1121410" y="173990"/>
                </a:cubicBezTo>
                <a:lnTo>
                  <a:pt x="1116330" y="173990"/>
                </a:lnTo>
                <a:cubicBezTo>
                  <a:pt x="1113790" y="167640"/>
                  <a:pt x="1120140" y="161290"/>
                  <a:pt x="1122680" y="158750"/>
                </a:cubicBezTo>
                <a:cubicBezTo>
                  <a:pt x="1084580" y="111760"/>
                  <a:pt x="1008380" y="184150"/>
                  <a:pt x="984250" y="148590"/>
                </a:cubicBezTo>
                <a:cubicBezTo>
                  <a:pt x="974090" y="152400"/>
                  <a:pt x="969010" y="168910"/>
                  <a:pt x="972820" y="182880"/>
                </a:cubicBezTo>
                <a:cubicBezTo>
                  <a:pt x="878840" y="186690"/>
                  <a:pt x="786130" y="181610"/>
                  <a:pt x="694690" y="143510"/>
                </a:cubicBezTo>
                <a:cubicBezTo>
                  <a:pt x="589280" y="196850"/>
                  <a:pt x="476250" y="68580"/>
                  <a:pt x="356870" y="81280"/>
                </a:cubicBezTo>
                <a:lnTo>
                  <a:pt x="360680" y="100330"/>
                </a:lnTo>
                <a:cubicBezTo>
                  <a:pt x="320040" y="40640"/>
                  <a:pt x="264160" y="180340"/>
                  <a:pt x="240030" y="91440"/>
                </a:cubicBezTo>
                <a:lnTo>
                  <a:pt x="245110" y="87630"/>
                </a:lnTo>
                <a:cubicBezTo>
                  <a:pt x="223520" y="43180"/>
                  <a:pt x="190500" y="191770"/>
                  <a:pt x="177800" y="138430"/>
                </a:cubicBezTo>
                <a:lnTo>
                  <a:pt x="173990" y="160020"/>
                </a:lnTo>
                <a:cubicBezTo>
                  <a:pt x="146050" y="165100"/>
                  <a:pt x="171450" y="134620"/>
                  <a:pt x="151130" y="125730"/>
                </a:cubicBezTo>
                <a:cubicBezTo>
                  <a:pt x="143510" y="128270"/>
                  <a:pt x="147320" y="165100"/>
                  <a:pt x="130810" y="152400"/>
                </a:cubicBezTo>
                <a:cubicBezTo>
                  <a:pt x="129540" y="63500"/>
                  <a:pt x="63500" y="170180"/>
                  <a:pt x="63500" y="69850"/>
                </a:cubicBezTo>
                <a:cubicBezTo>
                  <a:pt x="78740" y="69850"/>
                  <a:pt x="41910" y="30480"/>
                  <a:pt x="76200" y="10160"/>
                </a:cubicBezTo>
                <a:cubicBezTo>
                  <a:pt x="66040" y="0"/>
                  <a:pt x="21590" y="3810"/>
                  <a:pt x="24130" y="45720"/>
                </a:cubicBezTo>
                <a:cubicBezTo>
                  <a:pt x="19050" y="91440"/>
                  <a:pt x="0" y="129540"/>
                  <a:pt x="26670" y="165100"/>
                </a:cubicBezTo>
                <a:lnTo>
                  <a:pt x="33020" y="132080"/>
                </a:lnTo>
                <a:cubicBezTo>
                  <a:pt x="41910" y="165100"/>
                  <a:pt x="39370" y="148590"/>
                  <a:pt x="41910" y="173990"/>
                </a:cubicBezTo>
                <a:cubicBezTo>
                  <a:pt x="77470" y="179070"/>
                  <a:pt x="81280" y="227330"/>
                  <a:pt x="106680" y="247650"/>
                </a:cubicBezTo>
                <a:lnTo>
                  <a:pt x="106680" y="243840"/>
                </a:lnTo>
                <a:cubicBezTo>
                  <a:pt x="116840" y="223520"/>
                  <a:pt x="128270" y="219710"/>
                  <a:pt x="138430" y="223520"/>
                </a:cubicBezTo>
                <a:cubicBezTo>
                  <a:pt x="138430" y="237490"/>
                  <a:pt x="149860" y="241300"/>
                  <a:pt x="138430" y="257810"/>
                </a:cubicBezTo>
                <a:cubicBezTo>
                  <a:pt x="149860" y="265430"/>
                  <a:pt x="160020" y="264160"/>
                  <a:pt x="171450" y="261620"/>
                </a:cubicBezTo>
                <a:cubicBezTo>
                  <a:pt x="173990" y="264160"/>
                  <a:pt x="176530" y="261620"/>
                  <a:pt x="179070" y="259080"/>
                </a:cubicBezTo>
                <a:cubicBezTo>
                  <a:pt x="187960" y="255270"/>
                  <a:pt x="196850" y="248920"/>
                  <a:pt x="207010" y="245110"/>
                </a:cubicBezTo>
                <a:cubicBezTo>
                  <a:pt x="217170" y="243840"/>
                  <a:pt x="227330" y="241300"/>
                  <a:pt x="237490" y="240030"/>
                </a:cubicBezTo>
                <a:cubicBezTo>
                  <a:pt x="242570" y="241300"/>
                  <a:pt x="246380" y="243840"/>
                  <a:pt x="251460" y="248920"/>
                </a:cubicBezTo>
                <a:lnTo>
                  <a:pt x="246380" y="267970"/>
                </a:lnTo>
                <a:cubicBezTo>
                  <a:pt x="273050" y="280670"/>
                  <a:pt x="252730" y="220980"/>
                  <a:pt x="280670" y="246380"/>
                </a:cubicBezTo>
                <a:cubicBezTo>
                  <a:pt x="290830" y="262890"/>
                  <a:pt x="276860" y="270510"/>
                  <a:pt x="281940" y="271780"/>
                </a:cubicBezTo>
                <a:cubicBezTo>
                  <a:pt x="340360" y="265430"/>
                  <a:pt x="400050" y="284480"/>
                  <a:pt x="454660" y="240030"/>
                </a:cubicBezTo>
                <a:cubicBezTo>
                  <a:pt x="467360" y="280670"/>
                  <a:pt x="516890" y="242570"/>
                  <a:pt x="537210" y="281940"/>
                </a:cubicBezTo>
                <a:cubicBezTo>
                  <a:pt x="548640" y="270510"/>
                  <a:pt x="560070" y="269240"/>
                  <a:pt x="567690" y="259080"/>
                </a:cubicBezTo>
                <a:cubicBezTo>
                  <a:pt x="575310" y="260350"/>
                  <a:pt x="581660" y="261620"/>
                  <a:pt x="586740" y="260350"/>
                </a:cubicBezTo>
                <a:cubicBezTo>
                  <a:pt x="585470" y="265430"/>
                  <a:pt x="584200" y="271780"/>
                  <a:pt x="581660" y="269240"/>
                </a:cubicBezTo>
                <a:cubicBezTo>
                  <a:pt x="623570" y="341630"/>
                  <a:pt x="635000" y="204470"/>
                  <a:pt x="674370" y="293370"/>
                </a:cubicBezTo>
                <a:cubicBezTo>
                  <a:pt x="681990" y="236220"/>
                  <a:pt x="741680" y="306070"/>
                  <a:pt x="769620" y="254000"/>
                </a:cubicBezTo>
                <a:lnTo>
                  <a:pt x="777240" y="254000"/>
                </a:lnTo>
                <a:cubicBezTo>
                  <a:pt x="779780" y="262890"/>
                  <a:pt x="779780" y="271780"/>
                  <a:pt x="778510" y="280670"/>
                </a:cubicBezTo>
                <a:cubicBezTo>
                  <a:pt x="852170" y="284480"/>
                  <a:pt x="933450" y="308610"/>
                  <a:pt x="996950" y="312420"/>
                </a:cubicBezTo>
                <a:cubicBezTo>
                  <a:pt x="1051560" y="260350"/>
                  <a:pt x="1126490" y="340360"/>
                  <a:pt x="1174750" y="266700"/>
                </a:cubicBezTo>
                <a:cubicBezTo>
                  <a:pt x="1212850" y="283210"/>
                  <a:pt x="1273810" y="316230"/>
                  <a:pt x="1327150" y="288290"/>
                </a:cubicBezTo>
                <a:lnTo>
                  <a:pt x="1322070" y="297180"/>
                </a:lnTo>
                <a:cubicBezTo>
                  <a:pt x="1363980" y="295910"/>
                  <a:pt x="1412240" y="293370"/>
                  <a:pt x="1452880" y="278130"/>
                </a:cubicBezTo>
                <a:cubicBezTo>
                  <a:pt x="1470660" y="270510"/>
                  <a:pt x="1487170" y="261620"/>
                  <a:pt x="1501140" y="246380"/>
                </a:cubicBezTo>
                <a:cubicBezTo>
                  <a:pt x="1516380" y="318770"/>
                  <a:pt x="1543050" y="304800"/>
                  <a:pt x="1568450" y="327660"/>
                </a:cubicBezTo>
                <a:cubicBezTo>
                  <a:pt x="1609090" y="295910"/>
                  <a:pt x="1690370" y="307340"/>
                  <a:pt x="1752600" y="279400"/>
                </a:cubicBezTo>
                <a:cubicBezTo>
                  <a:pt x="1761490" y="312420"/>
                  <a:pt x="1803400" y="266700"/>
                  <a:pt x="1805940" y="314960"/>
                </a:cubicBezTo>
                <a:cubicBezTo>
                  <a:pt x="1979930" y="227330"/>
                  <a:pt x="2192020" y="265430"/>
                  <a:pt x="2373630" y="340360"/>
                </a:cubicBezTo>
                <a:lnTo>
                  <a:pt x="2371090" y="344170"/>
                </a:lnTo>
                <a:cubicBezTo>
                  <a:pt x="2387600" y="326390"/>
                  <a:pt x="2406650" y="294640"/>
                  <a:pt x="2424430" y="265430"/>
                </a:cubicBezTo>
                <a:cubicBezTo>
                  <a:pt x="2453640" y="267970"/>
                  <a:pt x="2482850" y="270510"/>
                  <a:pt x="2512060" y="274320"/>
                </a:cubicBezTo>
                <a:cubicBezTo>
                  <a:pt x="2522220" y="275590"/>
                  <a:pt x="2533650" y="276860"/>
                  <a:pt x="2543810" y="276860"/>
                </a:cubicBezTo>
                <a:cubicBezTo>
                  <a:pt x="2543810" y="279400"/>
                  <a:pt x="2542540" y="281940"/>
                  <a:pt x="2538730" y="287020"/>
                </a:cubicBezTo>
                <a:cubicBezTo>
                  <a:pt x="2570480" y="266700"/>
                  <a:pt x="2602230" y="327660"/>
                  <a:pt x="2640330" y="290830"/>
                </a:cubicBezTo>
                <a:lnTo>
                  <a:pt x="2641600" y="303530"/>
                </a:lnTo>
                <a:lnTo>
                  <a:pt x="2660650" y="289560"/>
                </a:lnTo>
                <a:lnTo>
                  <a:pt x="2665730" y="289560"/>
                </a:lnTo>
                <a:cubicBezTo>
                  <a:pt x="2664460" y="302260"/>
                  <a:pt x="2663190" y="317500"/>
                  <a:pt x="2655570" y="320040"/>
                </a:cubicBezTo>
                <a:cubicBezTo>
                  <a:pt x="2750820" y="327660"/>
                  <a:pt x="2846070" y="323850"/>
                  <a:pt x="2943860" y="317500"/>
                </a:cubicBezTo>
                <a:cubicBezTo>
                  <a:pt x="3072130" y="325120"/>
                  <a:pt x="3200400" y="321310"/>
                  <a:pt x="3335020" y="287020"/>
                </a:cubicBezTo>
                <a:cubicBezTo>
                  <a:pt x="3401060" y="284480"/>
                  <a:pt x="3467100" y="284480"/>
                  <a:pt x="3531870" y="288290"/>
                </a:cubicBezTo>
                <a:lnTo>
                  <a:pt x="3520440" y="303530"/>
                </a:lnTo>
                <a:lnTo>
                  <a:pt x="3552190" y="289560"/>
                </a:lnTo>
                <a:cubicBezTo>
                  <a:pt x="3559810" y="289560"/>
                  <a:pt x="3567430" y="290830"/>
                  <a:pt x="3575050" y="290830"/>
                </a:cubicBezTo>
                <a:cubicBezTo>
                  <a:pt x="3575050" y="292100"/>
                  <a:pt x="3573780" y="292100"/>
                  <a:pt x="3573780" y="293370"/>
                </a:cubicBezTo>
                <a:cubicBezTo>
                  <a:pt x="3646170" y="322580"/>
                  <a:pt x="3722370" y="279400"/>
                  <a:pt x="3793490" y="288290"/>
                </a:cubicBezTo>
                <a:cubicBezTo>
                  <a:pt x="3793490" y="295910"/>
                  <a:pt x="3782060" y="311150"/>
                  <a:pt x="3790950" y="320040"/>
                </a:cubicBezTo>
                <a:cubicBezTo>
                  <a:pt x="3844290" y="278130"/>
                  <a:pt x="3873500" y="378460"/>
                  <a:pt x="3902710" y="289560"/>
                </a:cubicBezTo>
                <a:cubicBezTo>
                  <a:pt x="3905250" y="293370"/>
                  <a:pt x="3906520" y="313690"/>
                  <a:pt x="3900170" y="321310"/>
                </a:cubicBezTo>
                <a:cubicBezTo>
                  <a:pt x="4047490" y="295910"/>
                  <a:pt x="4197350" y="300990"/>
                  <a:pt x="4344670" y="320040"/>
                </a:cubicBezTo>
                <a:cubicBezTo>
                  <a:pt x="4467860" y="243840"/>
                  <a:pt x="4599940" y="316230"/>
                  <a:pt x="4728210" y="261620"/>
                </a:cubicBezTo>
                <a:lnTo>
                  <a:pt x="4734560" y="261620"/>
                </a:lnTo>
                <a:lnTo>
                  <a:pt x="4733290" y="274320"/>
                </a:lnTo>
                <a:cubicBezTo>
                  <a:pt x="4753610" y="267970"/>
                  <a:pt x="4773930" y="262890"/>
                  <a:pt x="4795520" y="260350"/>
                </a:cubicBezTo>
                <a:lnTo>
                  <a:pt x="4936490" y="256540"/>
                </a:lnTo>
                <a:cubicBezTo>
                  <a:pt x="4965700" y="259080"/>
                  <a:pt x="4996180" y="261620"/>
                  <a:pt x="5025390" y="265430"/>
                </a:cubicBezTo>
                <a:lnTo>
                  <a:pt x="5025390" y="267970"/>
                </a:lnTo>
                <a:cubicBezTo>
                  <a:pt x="5030470" y="267970"/>
                  <a:pt x="5034280" y="266700"/>
                  <a:pt x="5039360" y="266700"/>
                </a:cubicBezTo>
                <a:cubicBezTo>
                  <a:pt x="5107940" y="275590"/>
                  <a:pt x="5177790" y="284480"/>
                  <a:pt x="5246370" y="280670"/>
                </a:cubicBezTo>
                <a:cubicBezTo>
                  <a:pt x="5267960" y="283210"/>
                  <a:pt x="5288280" y="283210"/>
                  <a:pt x="5307330" y="281940"/>
                </a:cubicBezTo>
                <a:cubicBezTo>
                  <a:pt x="5412740" y="298450"/>
                  <a:pt x="5518150" y="318770"/>
                  <a:pt x="5624830" y="308610"/>
                </a:cubicBezTo>
                <a:cubicBezTo>
                  <a:pt x="5684520" y="320040"/>
                  <a:pt x="5745480" y="318770"/>
                  <a:pt x="5807710" y="312420"/>
                </a:cubicBezTo>
                <a:lnTo>
                  <a:pt x="5806440" y="314960"/>
                </a:lnTo>
                <a:cubicBezTo>
                  <a:pt x="5806440" y="313690"/>
                  <a:pt x="5807710" y="313690"/>
                  <a:pt x="5807710" y="312420"/>
                </a:cubicBezTo>
                <a:cubicBezTo>
                  <a:pt x="5888990" y="303530"/>
                  <a:pt x="5971540" y="284480"/>
                  <a:pt x="6054090" y="275590"/>
                </a:cubicBezTo>
                <a:cubicBezTo>
                  <a:pt x="6085840" y="287020"/>
                  <a:pt x="6118860" y="292100"/>
                  <a:pt x="6158230" y="270510"/>
                </a:cubicBezTo>
                <a:lnTo>
                  <a:pt x="6150610" y="287020"/>
                </a:lnTo>
                <a:cubicBezTo>
                  <a:pt x="6165850" y="279400"/>
                  <a:pt x="6183630" y="274320"/>
                  <a:pt x="6198870" y="273050"/>
                </a:cubicBezTo>
                <a:cubicBezTo>
                  <a:pt x="6206490" y="274320"/>
                  <a:pt x="6214110" y="274320"/>
                  <a:pt x="6221730" y="275590"/>
                </a:cubicBezTo>
                <a:cubicBezTo>
                  <a:pt x="6225540" y="276860"/>
                  <a:pt x="6228080" y="278130"/>
                  <a:pt x="6231890" y="280670"/>
                </a:cubicBezTo>
                <a:cubicBezTo>
                  <a:pt x="6228080" y="283210"/>
                  <a:pt x="6229350" y="288290"/>
                  <a:pt x="6223000" y="292100"/>
                </a:cubicBezTo>
                <a:cubicBezTo>
                  <a:pt x="6308090" y="363220"/>
                  <a:pt x="6407150" y="289560"/>
                  <a:pt x="6498590" y="294640"/>
                </a:cubicBezTo>
                <a:lnTo>
                  <a:pt x="6487160" y="326390"/>
                </a:lnTo>
                <a:cubicBezTo>
                  <a:pt x="6532880" y="289560"/>
                  <a:pt x="6612890" y="327660"/>
                  <a:pt x="6671310" y="311150"/>
                </a:cubicBezTo>
                <a:lnTo>
                  <a:pt x="6667500" y="326390"/>
                </a:lnTo>
                <a:lnTo>
                  <a:pt x="6697980" y="306070"/>
                </a:lnTo>
                <a:lnTo>
                  <a:pt x="6697980" y="336550"/>
                </a:lnTo>
                <a:cubicBezTo>
                  <a:pt x="6731000" y="337820"/>
                  <a:pt x="6764020" y="334010"/>
                  <a:pt x="6795770" y="330200"/>
                </a:cubicBezTo>
                <a:cubicBezTo>
                  <a:pt x="6917690" y="365760"/>
                  <a:pt x="7039610" y="360680"/>
                  <a:pt x="7161530" y="339090"/>
                </a:cubicBezTo>
                <a:cubicBezTo>
                  <a:pt x="7308850" y="346710"/>
                  <a:pt x="7448550" y="321310"/>
                  <a:pt x="7593330" y="303530"/>
                </a:cubicBezTo>
                <a:cubicBezTo>
                  <a:pt x="7616190" y="300990"/>
                  <a:pt x="7649210" y="297180"/>
                  <a:pt x="7670800" y="295910"/>
                </a:cubicBezTo>
                <a:cubicBezTo>
                  <a:pt x="7668260" y="298450"/>
                  <a:pt x="7666990" y="307340"/>
                  <a:pt x="7663180" y="309880"/>
                </a:cubicBezTo>
                <a:cubicBezTo>
                  <a:pt x="7670800" y="302260"/>
                  <a:pt x="7678420" y="289560"/>
                  <a:pt x="7687310" y="287020"/>
                </a:cubicBezTo>
                <a:lnTo>
                  <a:pt x="7693660" y="287020"/>
                </a:lnTo>
                <a:cubicBezTo>
                  <a:pt x="7696200" y="293370"/>
                  <a:pt x="7689850" y="299720"/>
                  <a:pt x="7687310" y="302260"/>
                </a:cubicBezTo>
                <a:cubicBezTo>
                  <a:pt x="7725410" y="349250"/>
                  <a:pt x="7801610" y="276860"/>
                  <a:pt x="7825740" y="312420"/>
                </a:cubicBezTo>
                <a:cubicBezTo>
                  <a:pt x="7835900" y="308610"/>
                  <a:pt x="7840980" y="292100"/>
                  <a:pt x="7837170" y="278130"/>
                </a:cubicBezTo>
                <a:cubicBezTo>
                  <a:pt x="7931150" y="274320"/>
                  <a:pt x="8023860" y="279400"/>
                  <a:pt x="8115300" y="317500"/>
                </a:cubicBezTo>
                <a:cubicBezTo>
                  <a:pt x="8223250" y="264160"/>
                  <a:pt x="8336280" y="392430"/>
                  <a:pt x="8454390" y="379730"/>
                </a:cubicBezTo>
                <a:lnTo>
                  <a:pt x="8450580" y="360680"/>
                </a:lnTo>
                <a:cubicBezTo>
                  <a:pt x="8491220" y="420370"/>
                  <a:pt x="8547100" y="280670"/>
                  <a:pt x="8571230" y="369570"/>
                </a:cubicBezTo>
                <a:lnTo>
                  <a:pt x="8566150" y="373380"/>
                </a:lnTo>
                <a:cubicBezTo>
                  <a:pt x="8587740" y="417830"/>
                  <a:pt x="8620760" y="270510"/>
                  <a:pt x="8633460" y="323850"/>
                </a:cubicBezTo>
                <a:lnTo>
                  <a:pt x="8637270" y="302260"/>
                </a:lnTo>
                <a:cubicBezTo>
                  <a:pt x="8665210" y="297180"/>
                  <a:pt x="8639810" y="327660"/>
                  <a:pt x="8660130" y="336550"/>
                </a:cubicBezTo>
                <a:cubicBezTo>
                  <a:pt x="8667750" y="334010"/>
                  <a:pt x="8663940" y="297180"/>
                  <a:pt x="8680450" y="309880"/>
                </a:cubicBezTo>
                <a:cubicBezTo>
                  <a:pt x="8681720" y="398780"/>
                  <a:pt x="8747760" y="292100"/>
                  <a:pt x="8746490" y="392430"/>
                </a:cubicBezTo>
                <a:cubicBezTo>
                  <a:pt x="8731250" y="392430"/>
                  <a:pt x="8768080" y="431800"/>
                  <a:pt x="8735060" y="452120"/>
                </a:cubicBezTo>
                <a:cubicBezTo>
                  <a:pt x="8743950" y="462280"/>
                  <a:pt x="8789670" y="458470"/>
                  <a:pt x="8787130" y="416560"/>
                </a:cubicBezTo>
                <a:cubicBezTo>
                  <a:pt x="8789670" y="369570"/>
                  <a:pt x="8808720" y="330200"/>
                  <a:pt x="8782050" y="294640"/>
                </a:cubicBezTo>
                <a:close/>
                <a:moveTo>
                  <a:pt x="200660" y="226060"/>
                </a:moveTo>
                <a:cubicBezTo>
                  <a:pt x="201930" y="224790"/>
                  <a:pt x="201930" y="224790"/>
                  <a:pt x="201930" y="226060"/>
                </a:cubicBezTo>
                <a:lnTo>
                  <a:pt x="200660" y="226060"/>
                </a:lnTo>
                <a:close/>
                <a:moveTo>
                  <a:pt x="8314690" y="250190"/>
                </a:moveTo>
                <a:cubicBezTo>
                  <a:pt x="8317230" y="248920"/>
                  <a:pt x="8318500" y="248920"/>
                  <a:pt x="8321040" y="247650"/>
                </a:cubicBezTo>
                <a:cubicBezTo>
                  <a:pt x="8319770" y="252730"/>
                  <a:pt x="8319770" y="259080"/>
                  <a:pt x="8323580" y="269240"/>
                </a:cubicBezTo>
                <a:cubicBezTo>
                  <a:pt x="8321040" y="262890"/>
                  <a:pt x="8318500" y="256540"/>
                  <a:pt x="8314690" y="250190"/>
                </a:cubicBezTo>
                <a:close/>
                <a:moveTo>
                  <a:pt x="8407400" y="224790"/>
                </a:moveTo>
                <a:cubicBezTo>
                  <a:pt x="8445500" y="219710"/>
                  <a:pt x="8484870" y="220980"/>
                  <a:pt x="8522970" y="223520"/>
                </a:cubicBezTo>
                <a:cubicBezTo>
                  <a:pt x="8484870" y="226060"/>
                  <a:pt x="8446770" y="226060"/>
                  <a:pt x="8407400" y="224790"/>
                </a:cubicBezTo>
                <a:close/>
                <a:moveTo>
                  <a:pt x="8606790" y="234950"/>
                </a:moveTo>
                <a:lnTo>
                  <a:pt x="8608061" y="234950"/>
                </a:lnTo>
                <a:cubicBezTo>
                  <a:pt x="8608061" y="236220"/>
                  <a:pt x="8606790" y="236220"/>
                  <a:pt x="8606790" y="234950"/>
                </a:cubicBezTo>
                <a:close/>
              </a:path>
            </a:pathLst>
          </a:custGeom>
          <a:solidFill>
            <a:srgbClr val="FFA00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5" name="Google Shape;115;p3"/>
          <p:cNvGrpSpPr/>
          <p:nvPr/>
        </p:nvGrpSpPr>
        <p:grpSpPr>
          <a:xfrm>
            <a:off x="6533051" y="3483350"/>
            <a:ext cx="4468952" cy="2067400"/>
            <a:chOff x="-1004047" y="95249"/>
            <a:chExt cx="5958602" cy="2756533"/>
          </a:xfrm>
        </p:grpSpPr>
        <p:sp>
          <p:nvSpPr>
            <p:cNvPr id="116" name="Google Shape;116;p3"/>
            <p:cNvSpPr txBox="1"/>
            <p:nvPr/>
          </p:nvSpPr>
          <p:spPr>
            <a:xfrm>
              <a:off x="-1004047" y="95249"/>
              <a:ext cx="5896500" cy="103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5600">
                  <a:solidFill>
                    <a:srgbClr val="0D89FF"/>
                  </a:solidFill>
                  <a:latin typeface="Open Sans"/>
                  <a:ea typeface="Open Sans"/>
                  <a:cs typeface="Open Sans"/>
                  <a:sym typeface="Open Sans"/>
                </a:rPr>
                <a:t>2.282</a:t>
              </a:r>
              <a:endParaRPr/>
            </a:p>
          </p:txBody>
        </p:sp>
        <p:sp>
          <p:nvSpPr>
            <p:cNvPr id="117" name="Google Shape;117;p3"/>
            <p:cNvSpPr txBox="1"/>
            <p:nvPr/>
          </p:nvSpPr>
          <p:spPr>
            <a:xfrm>
              <a:off x="-1004045" y="1218583"/>
              <a:ext cx="5958600" cy="163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2400">
                  <a:solidFill>
                    <a:srgbClr val="0D89FF"/>
                  </a:solidFill>
                  <a:latin typeface="Open Sans"/>
                  <a:ea typeface="Open Sans"/>
                  <a:cs typeface="Open Sans"/>
                  <a:sym typeface="Open Sans"/>
                </a:rPr>
                <a:t>Número de Transplantes de Órgãos Sólidos e Tecidos</a:t>
              </a:r>
              <a:endParaRPr sz="2400">
                <a:solidFill>
                  <a:srgbClr val="0D89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indent="0" lvl="0" marL="0" marR="0" rtl="0" algn="l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2400">
                  <a:solidFill>
                    <a:srgbClr val="0D89FF"/>
                  </a:solidFill>
                  <a:latin typeface="Open Sans"/>
                  <a:ea typeface="Open Sans"/>
                  <a:cs typeface="Open Sans"/>
                  <a:sym typeface="Open Sans"/>
                </a:rPr>
                <a:t>entre janeiro e março de 2020</a:t>
              </a:r>
              <a:endParaRPr sz="2400">
                <a:solidFill>
                  <a:srgbClr val="0D89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indent="0" lvl="0" marL="0" marR="0" rtl="0" algn="l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D89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118" name="Google Shape;118;p3"/>
          <p:cNvSpPr txBox="1"/>
          <p:nvPr/>
        </p:nvSpPr>
        <p:spPr>
          <a:xfrm>
            <a:off x="285750" y="9664075"/>
            <a:ext cx="13959000" cy="3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00" u="none" cap="none" strike="noStrike">
                <a:solidFill>
                  <a:srgbClr val="0D89FF"/>
                </a:solidFill>
                <a:latin typeface="Open Sans"/>
                <a:ea typeface="Open Sans"/>
                <a:cs typeface="Open Sans"/>
                <a:sym typeface="Open Sans"/>
              </a:rPr>
              <a:t>Fontes: </a:t>
            </a:r>
            <a:r>
              <a:rPr lang="en-US" sz="2100">
                <a:solidFill>
                  <a:srgbClr val="0D89FF"/>
                </a:solidFill>
                <a:latin typeface="Open Sans"/>
                <a:ea typeface="Open Sans"/>
                <a:cs typeface="Open Sans"/>
                <a:sym typeface="Open Sans"/>
              </a:rPr>
              <a:t>Agência Brasil / Associação Brasileira de Transplante de Órgãos / Ministério da Saúde</a:t>
            </a:r>
            <a:endParaRPr sz="2100">
              <a:solidFill>
                <a:srgbClr val="0D89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2100">
              <a:solidFill>
                <a:srgbClr val="0D89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0D89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73CED0"/>
        </a:soli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4"/>
          <p:cNvSpPr txBox="1"/>
          <p:nvPr/>
        </p:nvSpPr>
        <p:spPr>
          <a:xfrm>
            <a:off x="4533900" y="681254"/>
            <a:ext cx="9359100" cy="8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1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Gabi</a:t>
            </a:r>
            <a:endParaRPr/>
          </a:p>
        </p:txBody>
      </p:sp>
      <p:sp>
        <p:nvSpPr>
          <p:cNvPr id="124" name="Google Shape;124;p4"/>
          <p:cNvSpPr txBox="1"/>
          <p:nvPr/>
        </p:nvSpPr>
        <p:spPr>
          <a:xfrm>
            <a:off x="4533900" y="1577340"/>
            <a:ext cx="59637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14</a:t>
            </a:r>
            <a:r>
              <a:rPr b="0" i="0" lang="en-US" sz="24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anos, São Paulo</a:t>
            </a:r>
            <a:endParaRPr/>
          </a:p>
        </p:txBody>
      </p:sp>
      <p:pic>
        <p:nvPicPr>
          <p:cNvPr id="125" name="Google Shape;125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00571" y="1973580"/>
            <a:ext cx="4396232" cy="37368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4"/>
          <p:cNvSpPr txBox="1"/>
          <p:nvPr/>
        </p:nvSpPr>
        <p:spPr>
          <a:xfrm>
            <a:off x="4533900" y="2309148"/>
            <a:ext cx="5963700" cy="20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198120" lvl="1" marL="39624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Estudante</a:t>
            </a:r>
            <a:endParaRPr/>
          </a:p>
          <a:p>
            <a:pPr indent="-198120" lvl="1" marL="39624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Adora a família</a:t>
            </a:r>
            <a:endParaRPr/>
          </a:p>
          <a:p>
            <a:pPr indent="-198120" lvl="1" marL="39624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Gosta de animais</a:t>
            </a:r>
            <a:endParaRPr/>
          </a:p>
          <a:p>
            <a:pPr indent="-198120" lvl="1" marL="39624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Fã da Marta da Seleção brasileira</a:t>
            </a:r>
            <a:endParaRPr/>
          </a:p>
        </p:txBody>
      </p:sp>
      <p:sp>
        <p:nvSpPr>
          <p:cNvPr id="127" name="Google Shape;127;p4"/>
          <p:cNvSpPr/>
          <p:nvPr/>
        </p:nvSpPr>
        <p:spPr>
          <a:xfrm>
            <a:off x="4330564" y="4704434"/>
            <a:ext cx="13237601" cy="30909"/>
          </a:xfrm>
          <a:custGeom>
            <a:rect b="b" l="l" r="r" t="t"/>
            <a:pathLst>
              <a:path extrusionOk="0" h="69850" w="29915483">
                <a:moveTo>
                  <a:pt x="29624654" y="0"/>
                </a:moveTo>
                <a:lnTo>
                  <a:pt x="0" y="0"/>
                </a:lnTo>
                <a:lnTo>
                  <a:pt x="0" y="69850"/>
                </a:lnTo>
                <a:lnTo>
                  <a:pt x="29915483" y="69850"/>
                </a:lnTo>
                <a:lnTo>
                  <a:pt x="29915483" y="0"/>
                </a:lnTo>
                <a:close/>
              </a:path>
            </a:pathLst>
          </a:custGeom>
          <a:solidFill>
            <a:srgbClr val="EFF0F2"/>
          </a:solidFill>
          <a:ln>
            <a:noFill/>
          </a:ln>
        </p:spPr>
      </p:sp>
      <p:sp>
        <p:nvSpPr>
          <p:cNvPr id="128" name="Google Shape;128;p4"/>
          <p:cNvSpPr txBox="1"/>
          <p:nvPr/>
        </p:nvSpPr>
        <p:spPr>
          <a:xfrm>
            <a:off x="5939205" y="5245150"/>
            <a:ext cx="11178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Metas</a:t>
            </a:r>
            <a:endParaRPr/>
          </a:p>
        </p:txBody>
      </p:sp>
      <p:sp>
        <p:nvSpPr>
          <p:cNvPr id="129" name="Google Shape;129;p4"/>
          <p:cNvSpPr txBox="1"/>
          <p:nvPr/>
        </p:nvSpPr>
        <p:spPr>
          <a:xfrm>
            <a:off x="4883025" y="5985608"/>
            <a:ext cx="4266300" cy="37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198120" lvl="1" marL="39624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•"/>
            </a:pPr>
            <a:r>
              <a:rPr lang="en-US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Conhecer a serra e outros lugares pelo mundo;</a:t>
            </a:r>
            <a:endParaRPr sz="2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198120" lvl="1" marL="39624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•"/>
            </a:pPr>
            <a:r>
              <a:rPr lang="en-US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Ser médica, geriatra ou pediatra, adora velhinhos e crianças;</a:t>
            </a:r>
            <a:endParaRPr sz="2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198120" lvl="1" marL="39624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"/>
              <a:buChar char="•"/>
            </a:pPr>
            <a:r>
              <a:rPr lang="en-US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Brincar com seus amigxs;</a:t>
            </a:r>
            <a:endParaRPr sz="2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0" name="Google Shape;130;p4"/>
          <p:cNvSpPr txBox="1"/>
          <p:nvPr/>
        </p:nvSpPr>
        <p:spPr>
          <a:xfrm>
            <a:off x="9402161" y="6189290"/>
            <a:ext cx="4266300" cy="291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81000" lvl="0" marL="457200" rtl="0" algn="l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</a:pPr>
            <a:r>
              <a:rPr lang="en-US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Não poder respirar sem aparelhos;</a:t>
            </a:r>
            <a:endParaRPr sz="2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81000" lvl="0" marL="457200" rtl="0" algn="l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</a:pPr>
            <a:r>
              <a:rPr lang="en-US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Ter que ficar vivendo apenas em casa e hospital;</a:t>
            </a:r>
            <a:endParaRPr sz="2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1" name="Google Shape;131;p4"/>
          <p:cNvSpPr txBox="1"/>
          <p:nvPr/>
        </p:nvSpPr>
        <p:spPr>
          <a:xfrm>
            <a:off x="14616756" y="5207862"/>
            <a:ext cx="59637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</a:t>
            </a:r>
            <a:r>
              <a:rPr b="1" i="0" lang="en-US" sz="24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nfluências</a:t>
            </a:r>
            <a:endParaRPr/>
          </a:p>
        </p:txBody>
      </p:sp>
      <p:sp>
        <p:nvSpPr>
          <p:cNvPr id="132" name="Google Shape;132;p4"/>
          <p:cNvSpPr txBox="1"/>
          <p:nvPr/>
        </p:nvSpPr>
        <p:spPr>
          <a:xfrm>
            <a:off x="14145600" y="6157625"/>
            <a:ext cx="4266300" cy="154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198120" lvl="1" marL="39624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YouT</a:t>
            </a:r>
            <a:r>
              <a:rPr b="0" i="0" lang="en-US" sz="24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u</a:t>
            </a:r>
            <a:r>
              <a:rPr b="0" i="0" lang="en-US" sz="24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be;</a:t>
            </a:r>
            <a:endParaRPr/>
          </a:p>
          <a:p>
            <a:pPr indent="-198120" lvl="1" marL="39624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Redes Sociais;</a:t>
            </a:r>
            <a:endParaRPr/>
          </a:p>
          <a:p>
            <a:pPr indent="-198120" lvl="1" marL="39624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Hospital;</a:t>
            </a:r>
            <a:endParaRPr/>
          </a:p>
        </p:txBody>
      </p:sp>
      <p:pic>
        <p:nvPicPr>
          <p:cNvPr id="133" name="Google Shape;133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83014" y="5045340"/>
            <a:ext cx="759384" cy="7593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402161" y="5045340"/>
            <a:ext cx="759888" cy="7598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3668401" y="5086106"/>
            <a:ext cx="752449" cy="752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4"/>
          <p:cNvPicPr preferRelativeResize="0"/>
          <p:nvPr/>
        </p:nvPicPr>
        <p:blipFill rotWithShape="1">
          <a:blip r:embed="rId7">
            <a:alphaModFix/>
          </a:blip>
          <a:srcRect b="0" l="30179" r="48688" t="23937"/>
          <a:stretch/>
        </p:blipFill>
        <p:spPr>
          <a:xfrm>
            <a:off x="0" y="-51325"/>
            <a:ext cx="4330575" cy="1038965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4"/>
          <p:cNvSpPr txBox="1"/>
          <p:nvPr/>
        </p:nvSpPr>
        <p:spPr>
          <a:xfrm>
            <a:off x="10631280" y="5226888"/>
            <a:ext cx="11178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Dores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94978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5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26300" y="2564875"/>
            <a:ext cx="8707953" cy="4020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6"/>
          <p:cNvSpPr txBox="1"/>
          <p:nvPr/>
        </p:nvSpPr>
        <p:spPr>
          <a:xfrm>
            <a:off x="1028700" y="1152525"/>
            <a:ext cx="7963200" cy="8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199" u="none" cap="none" strike="noStrike">
                <a:solidFill>
                  <a:srgbClr val="0D89FF"/>
                </a:solidFill>
                <a:latin typeface="Open Sans"/>
                <a:ea typeface="Open Sans"/>
                <a:cs typeface="Open Sans"/>
                <a:sym typeface="Open Sans"/>
              </a:rPr>
              <a:t>Jornada do </a:t>
            </a:r>
            <a:r>
              <a:rPr b="1" lang="en-US" sz="6199">
                <a:solidFill>
                  <a:srgbClr val="0D89FF"/>
                </a:solidFill>
                <a:latin typeface="Open Sans"/>
                <a:ea typeface="Open Sans"/>
                <a:cs typeface="Open Sans"/>
                <a:sym typeface="Open Sans"/>
              </a:rPr>
              <a:t>Usuário</a:t>
            </a:r>
            <a:endParaRPr/>
          </a:p>
        </p:txBody>
      </p:sp>
      <p:grpSp>
        <p:nvGrpSpPr>
          <p:cNvPr id="148" name="Google Shape;148;p6"/>
          <p:cNvGrpSpPr/>
          <p:nvPr/>
        </p:nvGrpSpPr>
        <p:grpSpPr>
          <a:xfrm>
            <a:off x="1028700" y="2461210"/>
            <a:ext cx="16230714" cy="5391143"/>
            <a:chOff x="0" y="0"/>
            <a:chExt cx="6477000" cy="2151380"/>
          </a:xfrm>
        </p:grpSpPr>
        <p:sp>
          <p:nvSpPr>
            <p:cNvPr id="149" name="Google Shape;149;p6"/>
            <p:cNvSpPr/>
            <p:nvPr/>
          </p:nvSpPr>
          <p:spPr>
            <a:xfrm>
              <a:off x="788670" y="537210"/>
              <a:ext cx="4899660" cy="1075690"/>
            </a:xfrm>
            <a:custGeom>
              <a:rect b="b" l="l" r="r" t="t"/>
              <a:pathLst>
                <a:path extrusionOk="0" h="1075690" w="4899660">
                  <a:moveTo>
                    <a:pt x="4899660" y="807720"/>
                  </a:moveTo>
                  <a:lnTo>
                    <a:pt x="3544570" y="807720"/>
                  </a:lnTo>
                  <a:lnTo>
                    <a:pt x="2866390" y="1075690"/>
                  </a:lnTo>
                  <a:lnTo>
                    <a:pt x="4222750" y="1075690"/>
                  </a:lnTo>
                  <a:lnTo>
                    <a:pt x="4899660" y="807720"/>
                  </a:lnTo>
                  <a:close/>
                  <a:moveTo>
                    <a:pt x="2033270" y="0"/>
                  </a:moveTo>
                  <a:lnTo>
                    <a:pt x="676910" y="0"/>
                  </a:lnTo>
                  <a:lnTo>
                    <a:pt x="0" y="269240"/>
                  </a:lnTo>
                  <a:lnTo>
                    <a:pt x="1355090" y="269240"/>
                  </a:lnTo>
                  <a:lnTo>
                    <a:pt x="2033270" y="0"/>
                  </a:lnTo>
                  <a:close/>
                </a:path>
              </a:pathLst>
            </a:custGeom>
            <a:solidFill>
              <a:srgbClr val="7ED957"/>
            </a:solidFill>
            <a:ln>
              <a:noFill/>
            </a:ln>
          </p:spPr>
        </p:sp>
        <p:sp>
          <p:nvSpPr>
            <p:cNvPr id="150" name="Google Shape;150;p6"/>
            <p:cNvSpPr/>
            <p:nvPr/>
          </p:nvSpPr>
          <p:spPr>
            <a:xfrm>
              <a:off x="0" y="0"/>
              <a:ext cx="6477000" cy="2151380"/>
            </a:xfrm>
            <a:custGeom>
              <a:rect b="b" l="l" r="r" t="t"/>
              <a:pathLst>
                <a:path extrusionOk="0" h="2151380" w="6477000">
                  <a:moveTo>
                    <a:pt x="6477000" y="1612900"/>
                  </a:moveTo>
                  <a:lnTo>
                    <a:pt x="3655060" y="1612900"/>
                  </a:lnTo>
                  <a:lnTo>
                    <a:pt x="3655060" y="2151380"/>
                  </a:lnTo>
                  <a:lnTo>
                    <a:pt x="6477000" y="2151380"/>
                  </a:lnTo>
                  <a:lnTo>
                    <a:pt x="6355080" y="1882140"/>
                  </a:lnTo>
                  <a:lnTo>
                    <a:pt x="6477000" y="1612900"/>
                  </a:lnTo>
                  <a:close/>
                  <a:moveTo>
                    <a:pt x="0" y="0"/>
                  </a:moveTo>
                  <a:lnTo>
                    <a:pt x="121920" y="269240"/>
                  </a:lnTo>
                  <a:lnTo>
                    <a:pt x="0" y="537210"/>
                  </a:lnTo>
                  <a:lnTo>
                    <a:pt x="2821940" y="537210"/>
                  </a:lnTo>
                  <a:lnTo>
                    <a:pt x="2821940" y="0"/>
                  </a:lnTo>
                  <a:lnTo>
                    <a:pt x="0" y="0"/>
                  </a:lnTo>
                  <a:close/>
                  <a:moveTo>
                    <a:pt x="3620770" y="806450"/>
                  </a:moveTo>
                  <a:lnTo>
                    <a:pt x="788670" y="806450"/>
                  </a:lnTo>
                  <a:lnTo>
                    <a:pt x="788670" y="1344930"/>
                  </a:lnTo>
                  <a:lnTo>
                    <a:pt x="5688330" y="1344930"/>
                  </a:lnTo>
                  <a:lnTo>
                    <a:pt x="5688330" y="806450"/>
                  </a:lnTo>
                  <a:lnTo>
                    <a:pt x="3620770" y="806450"/>
                  </a:lnTo>
                  <a:close/>
                </a:path>
              </a:pathLst>
            </a:custGeom>
            <a:solidFill>
              <a:srgbClr val="38B6FF"/>
            </a:solidFill>
            <a:ln>
              <a:noFill/>
            </a:ln>
          </p:spPr>
        </p:sp>
      </p:grpSp>
      <p:sp>
        <p:nvSpPr>
          <p:cNvPr id="151" name="Google Shape;151;p6"/>
          <p:cNvSpPr/>
          <p:nvPr/>
        </p:nvSpPr>
        <p:spPr>
          <a:xfrm>
            <a:off x="7925923" y="4983425"/>
            <a:ext cx="1180860" cy="396335"/>
          </a:xfrm>
          <a:custGeom>
            <a:rect b="b" l="l" r="r" t="t"/>
            <a:pathLst>
              <a:path extrusionOk="0" h="434340" w="1657347">
                <a:moveTo>
                  <a:pt x="1639567" y="187960"/>
                </a:moveTo>
                <a:lnTo>
                  <a:pt x="1377946" y="11430"/>
                </a:lnTo>
                <a:cubicBezTo>
                  <a:pt x="1360166" y="0"/>
                  <a:pt x="1337306" y="3810"/>
                  <a:pt x="1324606" y="21590"/>
                </a:cubicBezTo>
                <a:cubicBezTo>
                  <a:pt x="1313176" y="39370"/>
                  <a:pt x="1316986" y="62230"/>
                  <a:pt x="1334766" y="74930"/>
                </a:cubicBezTo>
                <a:lnTo>
                  <a:pt x="1493516" y="181610"/>
                </a:lnTo>
                <a:lnTo>
                  <a:pt x="0" y="181610"/>
                </a:lnTo>
                <a:lnTo>
                  <a:pt x="0" y="257810"/>
                </a:lnTo>
                <a:lnTo>
                  <a:pt x="1493516" y="257810"/>
                </a:lnTo>
                <a:lnTo>
                  <a:pt x="1334766" y="364490"/>
                </a:lnTo>
                <a:cubicBezTo>
                  <a:pt x="1316986" y="375920"/>
                  <a:pt x="1313177" y="400050"/>
                  <a:pt x="1324606" y="417830"/>
                </a:cubicBezTo>
                <a:cubicBezTo>
                  <a:pt x="1332227" y="429260"/>
                  <a:pt x="1343656" y="434340"/>
                  <a:pt x="1356356" y="434340"/>
                </a:cubicBezTo>
                <a:cubicBezTo>
                  <a:pt x="1363977" y="434340"/>
                  <a:pt x="1371597" y="431800"/>
                  <a:pt x="1377947" y="427990"/>
                </a:cubicBezTo>
                <a:lnTo>
                  <a:pt x="1640836" y="251460"/>
                </a:lnTo>
                <a:cubicBezTo>
                  <a:pt x="1650997" y="243840"/>
                  <a:pt x="1657347" y="232410"/>
                  <a:pt x="1657347" y="219710"/>
                </a:cubicBezTo>
                <a:cubicBezTo>
                  <a:pt x="1657347" y="207010"/>
                  <a:pt x="1650997" y="195580"/>
                  <a:pt x="1639567" y="18796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6"/>
          <p:cNvSpPr txBox="1"/>
          <p:nvPr/>
        </p:nvSpPr>
        <p:spPr>
          <a:xfrm>
            <a:off x="1616300" y="2537400"/>
            <a:ext cx="54972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500" u="none" cap="none" strike="noStrike">
                <a:solidFill>
                  <a:srgbClr val="FBFFFC"/>
                </a:solidFill>
                <a:latin typeface="Open Sans"/>
                <a:ea typeface="Open Sans"/>
                <a:cs typeface="Open Sans"/>
                <a:sym typeface="Open Sans"/>
              </a:rPr>
              <a:t>Cadastro do </a:t>
            </a:r>
            <a:r>
              <a:rPr b="1" lang="en-US" sz="3500">
                <a:solidFill>
                  <a:srgbClr val="FBFFFC"/>
                </a:solidFill>
                <a:latin typeface="Open Sans"/>
                <a:ea typeface="Open Sans"/>
                <a:cs typeface="Open Sans"/>
                <a:sym typeface="Open Sans"/>
              </a:rPr>
              <a:t>Usuário</a:t>
            </a:r>
            <a:endParaRPr sz="3500"/>
          </a:p>
        </p:txBody>
      </p:sp>
      <p:sp>
        <p:nvSpPr>
          <p:cNvPr id="153" name="Google Shape;153;p6"/>
          <p:cNvSpPr txBox="1"/>
          <p:nvPr/>
        </p:nvSpPr>
        <p:spPr>
          <a:xfrm>
            <a:off x="3593075" y="4630500"/>
            <a:ext cx="50232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3200">
                <a:solidFill>
                  <a:srgbClr val="FBFFFC"/>
                </a:solidFill>
                <a:latin typeface="Open Sans"/>
                <a:ea typeface="Open Sans"/>
                <a:cs typeface="Open Sans"/>
                <a:sym typeface="Open Sans"/>
              </a:rPr>
              <a:t>Usuário tira dúvidas</a:t>
            </a:r>
            <a:endParaRPr sz="700"/>
          </a:p>
        </p:txBody>
      </p:sp>
      <p:sp>
        <p:nvSpPr>
          <p:cNvPr id="154" name="Google Shape;154;p6"/>
          <p:cNvSpPr txBox="1"/>
          <p:nvPr/>
        </p:nvSpPr>
        <p:spPr>
          <a:xfrm>
            <a:off x="9075450" y="4608075"/>
            <a:ext cx="5721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FBFFFC"/>
                </a:solidFill>
                <a:latin typeface="Open Sans"/>
                <a:ea typeface="Open Sans"/>
                <a:cs typeface="Open Sans"/>
                <a:sym typeface="Open Sans"/>
              </a:rPr>
              <a:t>Gera fotos personalizadas</a:t>
            </a:r>
            <a:endParaRPr sz="400"/>
          </a:p>
        </p:txBody>
      </p:sp>
      <p:sp>
        <p:nvSpPr>
          <p:cNvPr id="155" name="Google Shape;155;p6"/>
          <p:cNvSpPr txBox="1"/>
          <p:nvPr/>
        </p:nvSpPr>
        <p:spPr>
          <a:xfrm>
            <a:off x="10584050" y="6674500"/>
            <a:ext cx="5956200" cy="8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FBFFFC"/>
                </a:solidFill>
                <a:latin typeface="Open Sans"/>
                <a:ea typeface="Open Sans"/>
                <a:cs typeface="Open Sans"/>
                <a:sym typeface="Open Sans"/>
              </a:rPr>
              <a:t>Gera </a:t>
            </a:r>
            <a:r>
              <a:rPr b="1" lang="en-US" sz="3600">
                <a:solidFill>
                  <a:srgbClr val="FBFFFC"/>
                </a:solidFill>
                <a:latin typeface="Open Sans"/>
                <a:ea typeface="Open Sans"/>
                <a:cs typeface="Open Sans"/>
                <a:sym typeface="Open Sans"/>
              </a:rPr>
              <a:t>conscientização</a:t>
            </a:r>
            <a:r>
              <a:rPr b="1" lang="en-US" sz="3600">
                <a:solidFill>
                  <a:srgbClr val="FBFFFC"/>
                </a:solidFill>
                <a:latin typeface="Open Sans"/>
                <a:ea typeface="Open Sans"/>
                <a:cs typeface="Open Sans"/>
                <a:sym typeface="Open Sans"/>
              </a:rPr>
              <a:t> e empatia pelo próximo</a:t>
            </a:r>
            <a:endParaRPr sz="3600"/>
          </a:p>
        </p:txBody>
      </p:sp>
      <p:sp>
        <p:nvSpPr>
          <p:cNvPr id="156" name="Google Shape;156;p6"/>
          <p:cNvSpPr txBox="1"/>
          <p:nvPr/>
        </p:nvSpPr>
        <p:spPr>
          <a:xfrm>
            <a:off x="1307075" y="7954075"/>
            <a:ext cx="65745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D89FF"/>
                </a:solidFill>
                <a:latin typeface="Open Sans"/>
                <a:ea typeface="Open Sans"/>
                <a:cs typeface="Open Sans"/>
                <a:sym typeface="Open Sans"/>
              </a:rPr>
              <a:t>Obtém</a:t>
            </a:r>
            <a:r>
              <a:rPr lang="en-US" sz="2400">
                <a:solidFill>
                  <a:srgbClr val="0D89FF"/>
                </a:solidFill>
                <a:latin typeface="Open Sans"/>
                <a:ea typeface="Open Sans"/>
                <a:cs typeface="Open Sans"/>
                <a:sym typeface="Open Sans"/>
              </a:rPr>
              <a:t> informações sobre doação de </a:t>
            </a:r>
            <a:r>
              <a:rPr lang="en-US" sz="2400">
                <a:solidFill>
                  <a:srgbClr val="0D89FF"/>
                </a:solidFill>
                <a:latin typeface="Open Sans"/>
                <a:ea typeface="Open Sans"/>
                <a:cs typeface="Open Sans"/>
                <a:sym typeface="Open Sans"/>
              </a:rPr>
              <a:t>órgãos</a:t>
            </a:r>
            <a:endParaRPr/>
          </a:p>
        </p:txBody>
      </p:sp>
      <p:sp>
        <p:nvSpPr>
          <p:cNvPr id="157" name="Google Shape;157;p6"/>
          <p:cNvSpPr txBox="1"/>
          <p:nvPr/>
        </p:nvSpPr>
        <p:spPr>
          <a:xfrm>
            <a:off x="1307075" y="8643700"/>
            <a:ext cx="87708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D89FF"/>
                </a:solidFill>
                <a:latin typeface="Open Sans"/>
                <a:ea typeface="Open Sans"/>
                <a:cs typeface="Open Sans"/>
                <a:sym typeface="Open Sans"/>
              </a:rPr>
              <a:t>Crie</a:t>
            </a:r>
            <a:r>
              <a:rPr lang="en-US" sz="2400">
                <a:solidFill>
                  <a:srgbClr val="0D89FF"/>
                </a:solidFill>
                <a:latin typeface="Open Sans"/>
                <a:ea typeface="Open Sans"/>
                <a:cs typeface="Open Sans"/>
                <a:sym typeface="Open Sans"/>
              </a:rPr>
              <a:t> fotos personalizadas para compartilhar em redes sociais</a:t>
            </a:r>
            <a:endParaRPr/>
          </a:p>
        </p:txBody>
      </p:sp>
      <p:sp>
        <p:nvSpPr>
          <p:cNvPr id="158" name="Google Shape;158;p6"/>
          <p:cNvSpPr txBox="1"/>
          <p:nvPr/>
        </p:nvSpPr>
        <p:spPr>
          <a:xfrm>
            <a:off x="1307081" y="9283775"/>
            <a:ext cx="92769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D89FF"/>
                </a:solidFill>
                <a:latin typeface="Open Sans"/>
                <a:ea typeface="Open Sans"/>
                <a:cs typeface="Open Sans"/>
                <a:sym typeface="Open Sans"/>
              </a:rPr>
              <a:t>Define o perfil do usuário em relação a doador e receptor</a:t>
            </a:r>
            <a:endParaRPr/>
          </a:p>
        </p:txBody>
      </p:sp>
      <p:sp>
        <p:nvSpPr>
          <p:cNvPr id="159" name="Google Shape;159;p6"/>
          <p:cNvSpPr txBox="1"/>
          <p:nvPr/>
        </p:nvSpPr>
        <p:spPr>
          <a:xfrm>
            <a:off x="590605" y="7848267"/>
            <a:ext cx="548400" cy="56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500" u="none" cap="none" strike="noStrike">
                <a:solidFill>
                  <a:srgbClr val="FF287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/>
          </a:p>
        </p:txBody>
      </p:sp>
      <p:sp>
        <p:nvSpPr>
          <p:cNvPr id="160" name="Google Shape;160;p6"/>
          <p:cNvSpPr txBox="1"/>
          <p:nvPr/>
        </p:nvSpPr>
        <p:spPr>
          <a:xfrm>
            <a:off x="590605" y="8537877"/>
            <a:ext cx="548400" cy="56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500" u="none" cap="none" strike="noStrike">
                <a:solidFill>
                  <a:srgbClr val="FF287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/>
          </a:p>
        </p:txBody>
      </p:sp>
      <p:sp>
        <p:nvSpPr>
          <p:cNvPr id="161" name="Google Shape;161;p6"/>
          <p:cNvSpPr txBox="1"/>
          <p:nvPr/>
        </p:nvSpPr>
        <p:spPr>
          <a:xfrm>
            <a:off x="590605" y="9177957"/>
            <a:ext cx="548400" cy="56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500" u="none" cap="none" strike="noStrike">
                <a:solidFill>
                  <a:srgbClr val="FF2870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/>
          </a:p>
        </p:txBody>
      </p:sp>
      <p:grpSp>
        <p:nvGrpSpPr>
          <p:cNvPr id="162" name="Google Shape;162;p6"/>
          <p:cNvGrpSpPr/>
          <p:nvPr/>
        </p:nvGrpSpPr>
        <p:grpSpPr>
          <a:xfrm>
            <a:off x="11489397" y="7964580"/>
            <a:ext cx="6092553" cy="673458"/>
            <a:chOff x="0" y="-47625"/>
            <a:chExt cx="8123404" cy="897944"/>
          </a:xfrm>
        </p:grpSpPr>
        <p:sp>
          <p:nvSpPr>
            <p:cNvPr id="163" name="Google Shape;163;p6"/>
            <p:cNvSpPr txBox="1"/>
            <p:nvPr/>
          </p:nvSpPr>
          <p:spPr>
            <a:xfrm>
              <a:off x="0" y="-47625"/>
              <a:ext cx="766440" cy="89794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30009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4192" u="none" cap="none" strike="noStrike">
                  <a:solidFill>
                    <a:srgbClr val="FF2870"/>
                  </a:solidFill>
                  <a:latin typeface="Arial"/>
                  <a:ea typeface="Arial"/>
                  <a:cs typeface="Arial"/>
                  <a:sym typeface="Arial"/>
                </a:rPr>
                <a:t>+</a:t>
              </a:r>
              <a:endParaRPr/>
            </a:p>
          </p:txBody>
        </p:sp>
        <p:sp>
          <p:nvSpPr>
            <p:cNvPr id="164" name="Google Shape;164;p6"/>
            <p:cNvSpPr txBox="1"/>
            <p:nvPr/>
          </p:nvSpPr>
          <p:spPr>
            <a:xfrm>
              <a:off x="793804" y="217701"/>
              <a:ext cx="7329600" cy="52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rgbClr val="0D89FF"/>
                  </a:solidFill>
                  <a:latin typeface="Open Sans"/>
                  <a:ea typeface="Open Sans"/>
                  <a:cs typeface="Open Sans"/>
                  <a:sym typeface="Open Sans"/>
                </a:rPr>
                <a:t>Aumento do número de doadores</a:t>
              </a:r>
              <a:endParaRPr/>
            </a:p>
          </p:txBody>
        </p:sp>
      </p:grpSp>
      <p:grpSp>
        <p:nvGrpSpPr>
          <p:cNvPr id="165" name="Google Shape;165;p6"/>
          <p:cNvGrpSpPr/>
          <p:nvPr/>
        </p:nvGrpSpPr>
        <p:grpSpPr>
          <a:xfrm>
            <a:off x="11489397" y="8661042"/>
            <a:ext cx="4537034" cy="1014244"/>
            <a:chOff x="0" y="-47625"/>
            <a:chExt cx="6049379" cy="1352325"/>
          </a:xfrm>
        </p:grpSpPr>
        <p:sp>
          <p:nvSpPr>
            <p:cNvPr id="166" name="Google Shape;166;p6"/>
            <p:cNvSpPr txBox="1"/>
            <p:nvPr/>
          </p:nvSpPr>
          <p:spPr>
            <a:xfrm>
              <a:off x="0" y="-47625"/>
              <a:ext cx="806579" cy="89794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30009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4192" u="none" cap="none" strike="noStrike">
                  <a:solidFill>
                    <a:srgbClr val="FF2870"/>
                  </a:solidFill>
                  <a:latin typeface="Arial"/>
                  <a:ea typeface="Arial"/>
                  <a:cs typeface="Arial"/>
                  <a:sym typeface="Arial"/>
                </a:rPr>
                <a:t>+</a:t>
              </a:r>
              <a:endParaRPr/>
            </a:p>
          </p:txBody>
        </p:sp>
        <p:sp>
          <p:nvSpPr>
            <p:cNvPr id="167" name="Google Shape;167;p6"/>
            <p:cNvSpPr txBox="1"/>
            <p:nvPr/>
          </p:nvSpPr>
          <p:spPr>
            <a:xfrm>
              <a:off x="835379" y="230400"/>
              <a:ext cx="5214000" cy="1074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rgbClr val="0D89FF"/>
                  </a:solidFill>
                  <a:latin typeface="Open Sans"/>
                  <a:ea typeface="Open Sans"/>
                  <a:cs typeface="Open Sans"/>
                  <a:sym typeface="Open Sans"/>
                </a:rPr>
                <a:t>Vidas </a:t>
              </a:r>
              <a:endParaRPr/>
            </a:p>
          </p:txBody>
        </p:sp>
      </p:grpSp>
      <p:sp>
        <p:nvSpPr>
          <p:cNvPr id="168" name="Google Shape;168;p6"/>
          <p:cNvSpPr/>
          <p:nvPr/>
        </p:nvSpPr>
        <p:spPr>
          <a:xfrm>
            <a:off x="6569475" y="2887937"/>
            <a:ext cx="1180860" cy="396335"/>
          </a:xfrm>
          <a:custGeom>
            <a:rect b="b" l="l" r="r" t="t"/>
            <a:pathLst>
              <a:path extrusionOk="0" h="434340" w="1657347">
                <a:moveTo>
                  <a:pt x="1639567" y="187960"/>
                </a:moveTo>
                <a:lnTo>
                  <a:pt x="1377946" y="11430"/>
                </a:lnTo>
                <a:cubicBezTo>
                  <a:pt x="1360166" y="0"/>
                  <a:pt x="1337306" y="3810"/>
                  <a:pt x="1324606" y="21590"/>
                </a:cubicBezTo>
                <a:cubicBezTo>
                  <a:pt x="1313176" y="39370"/>
                  <a:pt x="1316986" y="62230"/>
                  <a:pt x="1334766" y="74930"/>
                </a:cubicBezTo>
                <a:lnTo>
                  <a:pt x="1493516" y="181610"/>
                </a:lnTo>
                <a:lnTo>
                  <a:pt x="0" y="181610"/>
                </a:lnTo>
                <a:lnTo>
                  <a:pt x="0" y="257810"/>
                </a:lnTo>
                <a:lnTo>
                  <a:pt x="1493516" y="257810"/>
                </a:lnTo>
                <a:lnTo>
                  <a:pt x="1334766" y="364490"/>
                </a:lnTo>
                <a:cubicBezTo>
                  <a:pt x="1316986" y="375920"/>
                  <a:pt x="1313177" y="400050"/>
                  <a:pt x="1324606" y="417830"/>
                </a:cubicBezTo>
                <a:cubicBezTo>
                  <a:pt x="1332227" y="429260"/>
                  <a:pt x="1343656" y="434340"/>
                  <a:pt x="1356356" y="434340"/>
                </a:cubicBezTo>
                <a:cubicBezTo>
                  <a:pt x="1363977" y="434340"/>
                  <a:pt x="1371597" y="431800"/>
                  <a:pt x="1377947" y="427990"/>
                </a:cubicBezTo>
                <a:lnTo>
                  <a:pt x="1640836" y="251460"/>
                </a:lnTo>
                <a:cubicBezTo>
                  <a:pt x="1650997" y="243840"/>
                  <a:pt x="1657347" y="232410"/>
                  <a:pt x="1657347" y="219710"/>
                </a:cubicBezTo>
                <a:cubicBezTo>
                  <a:pt x="1657347" y="207010"/>
                  <a:pt x="1650997" y="195580"/>
                  <a:pt x="1639567" y="18796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8"/>
          <p:cNvSpPr txBox="1"/>
          <p:nvPr/>
        </p:nvSpPr>
        <p:spPr>
          <a:xfrm>
            <a:off x="1028700" y="1152525"/>
            <a:ext cx="5118442" cy="100988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199" u="none" cap="none" strike="noStrike">
                <a:solidFill>
                  <a:srgbClr val="0D89FF"/>
                </a:solidFill>
                <a:latin typeface="Open Sans"/>
                <a:ea typeface="Open Sans"/>
                <a:cs typeface="Open Sans"/>
                <a:sym typeface="Open Sans"/>
              </a:rPr>
              <a:t>Diferenciais </a:t>
            </a:r>
            <a:endParaRPr/>
          </a:p>
        </p:txBody>
      </p:sp>
      <p:pic>
        <p:nvPicPr>
          <p:cNvPr id="174" name="Google Shape;174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8700" y="5947709"/>
            <a:ext cx="1030852" cy="977528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8"/>
          <p:cNvSpPr txBox="1"/>
          <p:nvPr/>
        </p:nvSpPr>
        <p:spPr>
          <a:xfrm>
            <a:off x="2311799" y="3098017"/>
            <a:ext cx="8381700" cy="5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997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400" u="none" cap="none" strike="noStrike">
                <a:solidFill>
                  <a:srgbClr val="122B92"/>
                </a:solidFill>
                <a:latin typeface="Open Sans"/>
                <a:ea typeface="Open Sans"/>
                <a:cs typeface="Open Sans"/>
                <a:sym typeface="Open Sans"/>
              </a:rPr>
              <a:t>Conteúdos de fácil entendimento</a:t>
            </a:r>
            <a:endParaRPr/>
          </a:p>
        </p:txBody>
      </p:sp>
      <p:sp>
        <p:nvSpPr>
          <p:cNvPr id="176" name="Google Shape;176;p8"/>
          <p:cNvSpPr txBox="1"/>
          <p:nvPr/>
        </p:nvSpPr>
        <p:spPr>
          <a:xfrm>
            <a:off x="2311799" y="4398026"/>
            <a:ext cx="6885300" cy="5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997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400">
                <a:solidFill>
                  <a:srgbClr val="122B92"/>
                </a:solidFill>
                <a:latin typeface="Open Sans"/>
                <a:ea typeface="Open Sans"/>
                <a:cs typeface="Open Sans"/>
                <a:sym typeface="Open Sans"/>
              </a:rPr>
              <a:t>Fotos</a:t>
            </a:r>
            <a:r>
              <a:rPr b="1" i="0" lang="en-US" sz="3400" u="none" cap="none" strike="noStrike">
                <a:solidFill>
                  <a:srgbClr val="122B92"/>
                </a:solidFill>
                <a:latin typeface="Open Sans"/>
                <a:ea typeface="Open Sans"/>
                <a:cs typeface="Open Sans"/>
                <a:sym typeface="Open Sans"/>
              </a:rPr>
              <a:t> que geram engajamento em todas as redes sociais</a:t>
            </a:r>
            <a:endParaRPr/>
          </a:p>
        </p:txBody>
      </p:sp>
      <p:sp>
        <p:nvSpPr>
          <p:cNvPr id="177" name="Google Shape;177;p8"/>
          <p:cNvSpPr txBox="1"/>
          <p:nvPr/>
        </p:nvSpPr>
        <p:spPr>
          <a:xfrm>
            <a:off x="2311799" y="6155751"/>
            <a:ext cx="8381700" cy="5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997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400" u="none" cap="none" strike="noStrike">
                <a:solidFill>
                  <a:srgbClr val="122B92"/>
                </a:solidFill>
                <a:latin typeface="Open Sans"/>
                <a:ea typeface="Open Sans"/>
                <a:cs typeface="Open Sans"/>
                <a:sym typeface="Open Sans"/>
              </a:rPr>
              <a:t>Contato mais próximo</a:t>
            </a:r>
            <a:r>
              <a:rPr b="1" lang="en-US" sz="3400">
                <a:solidFill>
                  <a:srgbClr val="122B92"/>
                </a:solidFill>
                <a:latin typeface="Open Sans"/>
                <a:ea typeface="Open Sans"/>
                <a:cs typeface="Open Sans"/>
                <a:sym typeface="Open Sans"/>
              </a:rPr>
              <a:t> com as pessoas</a:t>
            </a:r>
            <a:endParaRPr/>
          </a:p>
        </p:txBody>
      </p:sp>
      <p:sp>
        <p:nvSpPr>
          <p:cNvPr id="178" name="Google Shape;178;p8"/>
          <p:cNvSpPr txBox="1"/>
          <p:nvPr/>
        </p:nvSpPr>
        <p:spPr>
          <a:xfrm>
            <a:off x="2311799" y="7596714"/>
            <a:ext cx="8381700" cy="5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997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400">
                <a:solidFill>
                  <a:srgbClr val="122B92"/>
                </a:solidFill>
                <a:latin typeface="Open Sans"/>
                <a:ea typeface="Open Sans"/>
                <a:cs typeface="Open Sans"/>
                <a:sym typeface="Open Sans"/>
              </a:rPr>
              <a:t>Ser gratuíto</a:t>
            </a:r>
            <a:endParaRPr/>
          </a:p>
        </p:txBody>
      </p:sp>
      <p:pic>
        <p:nvPicPr>
          <p:cNvPr id="179" name="Google Shape;179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8700" y="2889975"/>
            <a:ext cx="1030852" cy="9775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8700" y="4275413"/>
            <a:ext cx="1030852" cy="9775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8700" y="7388672"/>
            <a:ext cx="1030852" cy="9775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9"/>
          <p:cNvSpPr txBox="1"/>
          <p:nvPr/>
        </p:nvSpPr>
        <p:spPr>
          <a:xfrm>
            <a:off x="1028700" y="1152525"/>
            <a:ext cx="10040451" cy="8187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199" u="none" cap="none" strike="noStrike">
                <a:solidFill>
                  <a:srgbClr val="0D89FF"/>
                </a:solidFill>
                <a:latin typeface="Open Sans"/>
                <a:ea typeface="Open Sans"/>
                <a:cs typeface="Open Sans"/>
                <a:sym typeface="Open Sans"/>
              </a:rPr>
              <a:t>Resultados Esperados</a:t>
            </a:r>
            <a:endParaRPr/>
          </a:p>
        </p:txBody>
      </p:sp>
      <p:sp>
        <p:nvSpPr>
          <p:cNvPr id="187" name="Google Shape;187;p9"/>
          <p:cNvSpPr txBox="1"/>
          <p:nvPr/>
        </p:nvSpPr>
        <p:spPr>
          <a:xfrm>
            <a:off x="2374127" y="2688025"/>
            <a:ext cx="15247200" cy="5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7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300" u="none" cap="none" strike="noStrike">
                <a:solidFill>
                  <a:srgbClr val="122B92"/>
                </a:solidFill>
                <a:latin typeface="Open Sans"/>
                <a:ea typeface="Open Sans"/>
                <a:cs typeface="Open Sans"/>
                <a:sym typeface="Open Sans"/>
              </a:rPr>
              <a:t>Resolver problemas </a:t>
            </a:r>
            <a:r>
              <a:rPr b="1" lang="en-US" sz="3300">
                <a:solidFill>
                  <a:srgbClr val="122B92"/>
                </a:solidFill>
                <a:latin typeface="Open Sans"/>
                <a:ea typeface="Open Sans"/>
                <a:cs typeface="Open Sans"/>
                <a:sym typeface="Open Sans"/>
              </a:rPr>
              <a:t>da</a:t>
            </a:r>
            <a:r>
              <a:rPr b="1" i="0" lang="en-US" sz="3300" u="none" cap="none" strike="noStrike">
                <a:solidFill>
                  <a:srgbClr val="122B92"/>
                </a:solidFill>
                <a:latin typeface="Open Sans"/>
                <a:ea typeface="Open Sans"/>
                <a:cs typeface="Open Sans"/>
                <a:sym typeface="Open Sans"/>
              </a:rPr>
              <a:t> falta de informação </a:t>
            </a:r>
            <a:r>
              <a:rPr b="1" lang="en-US" sz="3300">
                <a:solidFill>
                  <a:srgbClr val="122B92"/>
                </a:solidFill>
                <a:latin typeface="Open Sans"/>
                <a:ea typeface="Open Sans"/>
                <a:cs typeface="Open Sans"/>
                <a:sym typeface="Open Sans"/>
              </a:rPr>
              <a:t>para sociedade em relação a doação de órgãos</a:t>
            </a:r>
            <a:endParaRPr sz="1300"/>
          </a:p>
        </p:txBody>
      </p:sp>
      <p:sp>
        <p:nvSpPr>
          <p:cNvPr id="188" name="Google Shape;188;p9"/>
          <p:cNvSpPr txBox="1"/>
          <p:nvPr/>
        </p:nvSpPr>
        <p:spPr>
          <a:xfrm>
            <a:off x="2374115" y="4593131"/>
            <a:ext cx="12479400" cy="5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7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400" u="none" cap="none" strike="noStrike">
                <a:solidFill>
                  <a:srgbClr val="122B92"/>
                </a:solidFill>
                <a:latin typeface="Open Sans"/>
                <a:ea typeface="Open Sans"/>
                <a:cs typeface="Open Sans"/>
                <a:sym typeface="Open Sans"/>
              </a:rPr>
              <a:t>Aumentar</a:t>
            </a:r>
            <a:r>
              <a:rPr b="1" lang="en-US" sz="3400">
                <a:solidFill>
                  <a:srgbClr val="122B92"/>
                </a:solidFill>
                <a:latin typeface="Open Sans"/>
                <a:ea typeface="Open Sans"/>
                <a:cs typeface="Open Sans"/>
                <a:sym typeface="Open Sans"/>
              </a:rPr>
              <a:t> o número de doadores</a:t>
            </a:r>
            <a:endParaRPr/>
          </a:p>
        </p:txBody>
      </p:sp>
      <p:sp>
        <p:nvSpPr>
          <p:cNvPr id="189" name="Google Shape;189;p9"/>
          <p:cNvSpPr txBox="1"/>
          <p:nvPr/>
        </p:nvSpPr>
        <p:spPr>
          <a:xfrm>
            <a:off x="2374115" y="5953752"/>
            <a:ext cx="13584300" cy="5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7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400" u="none" cap="none" strike="noStrike">
                <a:solidFill>
                  <a:srgbClr val="122B92"/>
                </a:solidFill>
                <a:latin typeface="Open Sans"/>
                <a:ea typeface="Open Sans"/>
                <a:cs typeface="Open Sans"/>
                <a:sym typeface="Open Sans"/>
              </a:rPr>
              <a:t>Tornar a plataforma </a:t>
            </a:r>
            <a:r>
              <a:rPr b="1" lang="en-US" sz="3400">
                <a:solidFill>
                  <a:srgbClr val="122B92"/>
                </a:solidFill>
                <a:latin typeface="Open Sans"/>
                <a:ea typeface="Open Sans"/>
                <a:cs typeface="Open Sans"/>
                <a:sym typeface="Open Sans"/>
              </a:rPr>
              <a:t>referência no assunto</a:t>
            </a:r>
            <a:endParaRPr/>
          </a:p>
        </p:txBody>
      </p:sp>
      <p:sp>
        <p:nvSpPr>
          <p:cNvPr id="190" name="Google Shape;190;p9"/>
          <p:cNvSpPr txBox="1"/>
          <p:nvPr/>
        </p:nvSpPr>
        <p:spPr>
          <a:xfrm>
            <a:off x="2374115" y="7104303"/>
            <a:ext cx="13584300" cy="5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7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400" u="none" cap="none" strike="noStrike">
                <a:solidFill>
                  <a:srgbClr val="122B92"/>
                </a:solidFill>
                <a:latin typeface="Open Sans"/>
                <a:ea typeface="Open Sans"/>
                <a:cs typeface="Open Sans"/>
                <a:sym typeface="Open Sans"/>
              </a:rPr>
              <a:t>Aumentar </a:t>
            </a:r>
            <a:r>
              <a:rPr b="1" lang="en-US" sz="3400">
                <a:solidFill>
                  <a:srgbClr val="122B92"/>
                </a:solidFill>
                <a:latin typeface="Open Sans"/>
                <a:ea typeface="Open Sans"/>
                <a:cs typeface="Open Sans"/>
                <a:sym typeface="Open Sans"/>
              </a:rPr>
              <a:t>o aceite das </a:t>
            </a:r>
            <a:r>
              <a:rPr b="1" lang="en-US" sz="3400">
                <a:solidFill>
                  <a:srgbClr val="122B92"/>
                </a:solidFill>
                <a:latin typeface="Open Sans"/>
                <a:ea typeface="Open Sans"/>
                <a:cs typeface="Open Sans"/>
                <a:sym typeface="Open Sans"/>
              </a:rPr>
              <a:t>famílias</a:t>
            </a:r>
            <a:r>
              <a:rPr b="1" lang="en-US" sz="3400">
                <a:solidFill>
                  <a:srgbClr val="122B92"/>
                </a:solidFill>
                <a:latin typeface="Open Sans"/>
                <a:ea typeface="Open Sans"/>
                <a:cs typeface="Open Sans"/>
                <a:sym typeface="Open Sans"/>
              </a:rPr>
              <a:t> em relação a doação de orgãos</a:t>
            </a:r>
            <a:endParaRPr/>
          </a:p>
        </p:txBody>
      </p:sp>
      <p:pic>
        <p:nvPicPr>
          <p:cNvPr id="191" name="Google Shape;191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8700" y="5561584"/>
            <a:ext cx="1188052" cy="1126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8700" y="2600663"/>
            <a:ext cx="1188052" cy="1126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8700" y="4243863"/>
            <a:ext cx="1188052" cy="1126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8700" y="6864535"/>
            <a:ext cx="1188052" cy="1126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2"/>
          <p:cNvSpPr txBox="1"/>
          <p:nvPr/>
        </p:nvSpPr>
        <p:spPr>
          <a:xfrm>
            <a:off x="462050" y="490025"/>
            <a:ext cx="9359100" cy="8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199">
                <a:solidFill>
                  <a:srgbClr val="BC0D06"/>
                </a:solidFill>
                <a:latin typeface="Open Sans"/>
                <a:ea typeface="Open Sans"/>
                <a:cs typeface="Open Sans"/>
                <a:sym typeface="Open Sans"/>
              </a:rPr>
              <a:t>Business Model Canvas</a:t>
            </a:r>
            <a:endParaRPr b="1" sz="6199">
              <a:solidFill>
                <a:srgbClr val="BC0D0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199">
              <a:solidFill>
                <a:srgbClr val="BC0D0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00" name="Google Shape;200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975" y="1918325"/>
            <a:ext cx="17840052" cy="7892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</cp:coreProperties>
</file>